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Lst>
  <p:sldSz cx="32399288" cy="39600188"/>
  <p:notesSz cx="6669088" cy="9928225"/>
  <p:defaultTextStyle>
    <a:defPPr>
      <a:defRPr lang="en-US"/>
    </a:defPPr>
    <a:lvl1pPr marL="0" algn="l" defTabSz="3628759" rtl="0" eaLnBrk="1" latinLnBrk="0" hangingPunct="1">
      <a:defRPr sz="7143" kern="1200">
        <a:solidFill>
          <a:schemeClr val="tx1"/>
        </a:solidFill>
        <a:latin typeface="+mn-lt"/>
        <a:ea typeface="+mn-ea"/>
        <a:cs typeface="+mn-cs"/>
      </a:defRPr>
    </a:lvl1pPr>
    <a:lvl2pPr marL="1814380" algn="l" defTabSz="3628759" rtl="0" eaLnBrk="1" latinLnBrk="0" hangingPunct="1">
      <a:defRPr sz="7143" kern="1200">
        <a:solidFill>
          <a:schemeClr val="tx1"/>
        </a:solidFill>
        <a:latin typeface="+mn-lt"/>
        <a:ea typeface="+mn-ea"/>
        <a:cs typeface="+mn-cs"/>
      </a:defRPr>
    </a:lvl2pPr>
    <a:lvl3pPr marL="3628759" algn="l" defTabSz="3628759" rtl="0" eaLnBrk="1" latinLnBrk="0" hangingPunct="1">
      <a:defRPr sz="7143" kern="1200">
        <a:solidFill>
          <a:schemeClr val="tx1"/>
        </a:solidFill>
        <a:latin typeface="+mn-lt"/>
        <a:ea typeface="+mn-ea"/>
        <a:cs typeface="+mn-cs"/>
      </a:defRPr>
    </a:lvl3pPr>
    <a:lvl4pPr marL="5443141" algn="l" defTabSz="3628759" rtl="0" eaLnBrk="1" latinLnBrk="0" hangingPunct="1">
      <a:defRPr sz="7143" kern="1200">
        <a:solidFill>
          <a:schemeClr val="tx1"/>
        </a:solidFill>
        <a:latin typeface="+mn-lt"/>
        <a:ea typeface="+mn-ea"/>
        <a:cs typeface="+mn-cs"/>
      </a:defRPr>
    </a:lvl4pPr>
    <a:lvl5pPr marL="7257521" algn="l" defTabSz="3628759" rtl="0" eaLnBrk="1" latinLnBrk="0" hangingPunct="1">
      <a:defRPr sz="7143" kern="1200">
        <a:solidFill>
          <a:schemeClr val="tx1"/>
        </a:solidFill>
        <a:latin typeface="+mn-lt"/>
        <a:ea typeface="+mn-ea"/>
        <a:cs typeface="+mn-cs"/>
      </a:defRPr>
    </a:lvl5pPr>
    <a:lvl6pPr marL="9071900" algn="l" defTabSz="3628759" rtl="0" eaLnBrk="1" latinLnBrk="0" hangingPunct="1">
      <a:defRPr sz="7143" kern="1200">
        <a:solidFill>
          <a:schemeClr val="tx1"/>
        </a:solidFill>
        <a:latin typeface="+mn-lt"/>
        <a:ea typeface="+mn-ea"/>
        <a:cs typeface="+mn-cs"/>
      </a:defRPr>
    </a:lvl6pPr>
    <a:lvl7pPr marL="10886280" algn="l" defTabSz="3628759" rtl="0" eaLnBrk="1" latinLnBrk="0" hangingPunct="1">
      <a:defRPr sz="7143" kern="1200">
        <a:solidFill>
          <a:schemeClr val="tx1"/>
        </a:solidFill>
        <a:latin typeface="+mn-lt"/>
        <a:ea typeface="+mn-ea"/>
        <a:cs typeface="+mn-cs"/>
      </a:defRPr>
    </a:lvl7pPr>
    <a:lvl8pPr marL="12700660" algn="l" defTabSz="3628759" rtl="0" eaLnBrk="1" latinLnBrk="0" hangingPunct="1">
      <a:defRPr sz="7143" kern="1200">
        <a:solidFill>
          <a:schemeClr val="tx1"/>
        </a:solidFill>
        <a:latin typeface="+mn-lt"/>
        <a:ea typeface="+mn-ea"/>
        <a:cs typeface="+mn-cs"/>
      </a:defRPr>
    </a:lvl8pPr>
    <a:lvl9pPr marL="14515040" algn="l" defTabSz="3628759" rtl="0" eaLnBrk="1" latinLnBrk="0" hangingPunct="1">
      <a:defRPr sz="714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72" userDrawn="1">
          <p15:clr>
            <a:srgbClr val="A4A3A4"/>
          </p15:clr>
        </p15:guide>
        <p15:guide id="2" pos="102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40"/>
    <p:restoredTop sz="95934"/>
  </p:normalViewPr>
  <p:slideViewPr>
    <p:cSldViewPr snapToGrid="0" snapToObjects="1">
      <p:cViewPr>
        <p:scale>
          <a:sx n="20" d="100"/>
          <a:sy n="20" d="100"/>
        </p:scale>
        <p:origin x="1288" y="-1920"/>
      </p:cViewPr>
      <p:guideLst>
        <p:guide orient="horz" pos="12472"/>
        <p:guide pos="102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29951" y="6480867"/>
            <a:ext cx="27539395" cy="13786732"/>
          </a:xfrm>
        </p:spPr>
        <p:txBody>
          <a:bodyPr anchor="b"/>
          <a:lstStyle>
            <a:lvl1pPr algn="ctr">
              <a:defRPr sz="21259"/>
            </a:lvl1pPr>
          </a:lstStyle>
          <a:p>
            <a:r>
              <a:rPr lang="en-US"/>
              <a:t>Click to edit Master title style</a:t>
            </a:r>
            <a:endParaRPr lang="en-US" dirty="0"/>
          </a:p>
        </p:txBody>
      </p:sp>
      <p:sp>
        <p:nvSpPr>
          <p:cNvPr id="3" name="Subtitle 2"/>
          <p:cNvSpPr>
            <a:spLocks noGrp="1"/>
          </p:cNvSpPr>
          <p:nvPr>
            <p:ph type="subTitle" idx="1"/>
          </p:nvPr>
        </p:nvSpPr>
        <p:spPr>
          <a:xfrm>
            <a:off x="4049914" y="20799270"/>
            <a:ext cx="24299467" cy="9560876"/>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45965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90956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3" y="2108347"/>
            <a:ext cx="6986096" cy="335593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27454" y="2108347"/>
            <a:ext cx="20553298" cy="335593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11614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68655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10578" y="9872561"/>
            <a:ext cx="27944386" cy="16472575"/>
          </a:xfrm>
        </p:spPr>
        <p:txBody>
          <a:bodyPr anchor="b"/>
          <a:lstStyle>
            <a:lvl1pPr>
              <a:defRPr sz="21259"/>
            </a:lvl1pPr>
          </a:lstStyle>
          <a:p>
            <a:r>
              <a:rPr lang="en-US"/>
              <a:t>Click to edit Master title style</a:t>
            </a:r>
            <a:endParaRPr lang="en-US" dirty="0"/>
          </a:p>
        </p:txBody>
      </p:sp>
      <p:sp>
        <p:nvSpPr>
          <p:cNvPr id="3" name="Text Placeholder 2"/>
          <p:cNvSpPr>
            <a:spLocks noGrp="1"/>
          </p:cNvSpPr>
          <p:nvPr>
            <p:ph type="body" idx="1"/>
          </p:nvPr>
        </p:nvSpPr>
        <p:spPr>
          <a:xfrm>
            <a:off x="2210578" y="26500971"/>
            <a:ext cx="27944386" cy="8662538"/>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384D3-BD68-D045-BB96-14DF123A789F}"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32859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27455" y="10541718"/>
            <a:ext cx="13769697" cy="25125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402143" y="10541718"/>
            <a:ext cx="13769697" cy="25125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F384D3-BD68-D045-BB96-14DF123A789F}"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8010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108354"/>
            <a:ext cx="27944386" cy="765420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31675" y="9707550"/>
            <a:ext cx="13706416" cy="4757520"/>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Click to edit Master text styles</a:t>
            </a:r>
          </a:p>
        </p:txBody>
      </p:sp>
      <p:sp>
        <p:nvSpPr>
          <p:cNvPr id="4" name="Content Placeholder 3"/>
          <p:cNvSpPr>
            <a:spLocks noGrp="1"/>
          </p:cNvSpPr>
          <p:nvPr>
            <p:ph sz="half" idx="2"/>
          </p:nvPr>
        </p:nvSpPr>
        <p:spPr>
          <a:xfrm>
            <a:off x="2231675" y="14465070"/>
            <a:ext cx="13706416" cy="2127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402143" y="9707550"/>
            <a:ext cx="13773918" cy="4757520"/>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Click to edit Master text styles</a:t>
            </a:r>
          </a:p>
        </p:txBody>
      </p:sp>
      <p:sp>
        <p:nvSpPr>
          <p:cNvPr id="6" name="Content Placeholder 5"/>
          <p:cNvSpPr>
            <a:spLocks noGrp="1"/>
          </p:cNvSpPr>
          <p:nvPr>
            <p:ph sz="quarter" idx="4"/>
          </p:nvPr>
        </p:nvSpPr>
        <p:spPr>
          <a:xfrm>
            <a:off x="16402143" y="14465070"/>
            <a:ext cx="13773918" cy="2127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F384D3-BD68-D045-BB96-14DF123A789F}" type="datetimeFigureOut">
              <a:rPr lang="en-US" smtClean="0"/>
              <a:t>5/20/2026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07928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F384D3-BD68-D045-BB96-14DF123A789F}" type="datetimeFigureOut">
              <a:rPr lang="en-US" smtClean="0"/>
              <a:t>5/20/2026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52834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384D3-BD68-D045-BB96-14DF123A789F}" type="datetimeFigureOut">
              <a:rPr lang="en-US" smtClean="0"/>
              <a:t>5/20/2026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7719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640014"/>
            <a:ext cx="10449614" cy="9240044"/>
          </a:xfrm>
        </p:spPr>
        <p:txBody>
          <a:bodyPr anchor="b"/>
          <a:lstStyle>
            <a:lvl1pPr>
              <a:defRPr sz="11338"/>
            </a:lvl1pPr>
          </a:lstStyle>
          <a:p>
            <a:r>
              <a:rPr lang="en-US"/>
              <a:t>Click to edit Master title style</a:t>
            </a:r>
            <a:endParaRPr lang="en-US" dirty="0"/>
          </a:p>
        </p:txBody>
      </p:sp>
      <p:sp>
        <p:nvSpPr>
          <p:cNvPr id="3" name="Content Placeholder 2"/>
          <p:cNvSpPr>
            <a:spLocks noGrp="1"/>
          </p:cNvSpPr>
          <p:nvPr>
            <p:ph idx="1"/>
          </p:nvPr>
        </p:nvSpPr>
        <p:spPr>
          <a:xfrm>
            <a:off x="13773920" y="5701705"/>
            <a:ext cx="16402139" cy="28141800"/>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31671" y="11880056"/>
            <a:ext cx="10449614" cy="22009274"/>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Click to edit Master text styles</a:t>
            </a:r>
          </a:p>
        </p:txBody>
      </p:sp>
      <p:sp>
        <p:nvSpPr>
          <p:cNvPr id="5" name="Date Placeholder 4"/>
          <p:cNvSpPr>
            <a:spLocks noGrp="1"/>
          </p:cNvSpPr>
          <p:nvPr>
            <p:ph type="dt" sz="half" idx="10"/>
          </p:nvPr>
        </p:nvSpPr>
        <p:spPr/>
        <p:txBody>
          <a:bodyPr/>
          <a:lstStyle/>
          <a:p>
            <a:fld id="{CEF384D3-BD68-D045-BB96-14DF123A789F}"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40308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640014"/>
            <a:ext cx="10449614" cy="9240044"/>
          </a:xfrm>
        </p:spPr>
        <p:txBody>
          <a:bodyPr anchor="b"/>
          <a:lstStyle>
            <a:lvl1pPr>
              <a:defRPr sz="11338"/>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73920" y="5701705"/>
            <a:ext cx="16402139" cy="28141800"/>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231671" y="11880056"/>
            <a:ext cx="10449614" cy="22009274"/>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Click to edit Master text styles</a:t>
            </a:r>
          </a:p>
        </p:txBody>
      </p:sp>
      <p:sp>
        <p:nvSpPr>
          <p:cNvPr id="5" name="Date Placeholder 4"/>
          <p:cNvSpPr>
            <a:spLocks noGrp="1"/>
          </p:cNvSpPr>
          <p:nvPr>
            <p:ph type="dt" sz="half" idx="10"/>
          </p:nvPr>
        </p:nvSpPr>
        <p:spPr/>
        <p:txBody>
          <a:bodyPr/>
          <a:lstStyle/>
          <a:p>
            <a:fld id="{CEF384D3-BD68-D045-BB96-14DF123A789F}"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463499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2" y="2108354"/>
            <a:ext cx="27944386" cy="76542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7452" y="10541718"/>
            <a:ext cx="27944386" cy="251259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27451" y="36703519"/>
            <a:ext cx="7289840" cy="2108343"/>
          </a:xfrm>
          <a:prstGeom prst="rect">
            <a:avLst/>
          </a:prstGeom>
        </p:spPr>
        <p:txBody>
          <a:bodyPr vert="horz" lIns="91440" tIns="45720" rIns="91440" bIns="45720" rtlCol="0" anchor="ctr"/>
          <a:lstStyle>
            <a:lvl1pPr algn="l">
              <a:defRPr sz="4252">
                <a:solidFill>
                  <a:schemeClr val="tx1">
                    <a:tint val="75000"/>
                  </a:schemeClr>
                </a:solidFill>
              </a:defRPr>
            </a:lvl1pPr>
          </a:lstStyle>
          <a:p>
            <a:fld id="{CEF384D3-BD68-D045-BB96-14DF123A789F}" type="datetimeFigureOut">
              <a:rPr lang="en-US" smtClean="0"/>
              <a:t>5/20/2026</a:t>
            </a:fld>
            <a:endParaRPr lang="en-US"/>
          </a:p>
        </p:txBody>
      </p:sp>
      <p:sp>
        <p:nvSpPr>
          <p:cNvPr id="5" name="Footer Placeholder 4"/>
          <p:cNvSpPr>
            <a:spLocks noGrp="1"/>
          </p:cNvSpPr>
          <p:nvPr>
            <p:ph type="ftr" sz="quarter" idx="3"/>
          </p:nvPr>
        </p:nvSpPr>
        <p:spPr>
          <a:xfrm>
            <a:off x="10732265" y="36703519"/>
            <a:ext cx="10934760" cy="2108343"/>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2881997" y="36703519"/>
            <a:ext cx="7289840" cy="2108343"/>
          </a:xfrm>
          <a:prstGeom prst="rect">
            <a:avLst/>
          </a:prstGeom>
        </p:spPr>
        <p:txBody>
          <a:bodyPr vert="horz" lIns="91440" tIns="45720" rIns="91440" bIns="45720" rtlCol="0" anchor="ctr"/>
          <a:lstStyle>
            <a:lvl1pPr algn="r">
              <a:defRPr sz="4252">
                <a:solidFill>
                  <a:schemeClr val="tx1">
                    <a:tint val="75000"/>
                  </a:schemeClr>
                </a:solidFill>
              </a:defRPr>
            </a:lvl1pPr>
          </a:lstStyle>
          <a:p>
            <a:fld id="{F6206C09-6F33-3B4A-ACD9-EC8B621BEFB0}" type="slidenum">
              <a:rPr lang="en-US" smtClean="0"/>
              <a:t>‹#›</a:t>
            </a:fld>
            <a:endParaRPr lang="en-US"/>
          </a:p>
        </p:txBody>
      </p:sp>
    </p:spTree>
    <p:extLst>
      <p:ext uri="{BB962C8B-B14F-4D97-AF65-F5344CB8AC3E}">
        <p14:creationId xmlns:p14="http://schemas.microsoft.com/office/powerpoint/2010/main" val="867155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2888" y="5900769"/>
            <a:ext cx="32396400" cy="0"/>
          </a:xfrm>
          <a:prstGeom prst="line">
            <a:avLst/>
          </a:prstGeom>
          <a:ln w="1270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91896" y="6550353"/>
            <a:ext cx="28776842" cy="1938992"/>
          </a:xfrm>
          <a:prstGeom prst="rect">
            <a:avLst/>
          </a:prstGeom>
          <a:noFill/>
        </p:spPr>
        <p:txBody>
          <a:bodyPr wrap="square" rtlCol="0">
            <a:spAutoFit/>
          </a:bodyPr>
          <a:lstStyle/>
          <a:p>
            <a:pPr algn="ctr"/>
            <a:r>
              <a:rPr lang="ro-RO" sz="6000" b="1" dirty="0">
                <a:latin typeface="Arial" panose="020B0604020202020204" pitchFamily="34" charset="0"/>
                <a:cs typeface="Arial" panose="020B0604020202020204" pitchFamily="34" charset="0"/>
              </a:rPr>
              <a:t>Leguminoasele în România: între potențial agricol ridicat și rol strategic în securitatea alimentară</a:t>
            </a:r>
            <a:endParaRPr lang="en-US" sz="6000" dirty="0">
              <a:latin typeface="Arial" panose="020B0604020202020204" pitchFamily="34" charset="0"/>
              <a:cs typeface="Arial" panose="020B0604020202020204" pitchFamily="34" charset="0"/>
            </a:endParaRPr>
          </a:p>
        </p:txBody>
      </p:sp>
      <p:sp>
        <p:nvSpPr>
          <p:cNvPr id="19" name="TextBox 18"/>
          <p:cNvSpPr txBox="1"/>
          <p:nvPr/>
        </p:nvSpPr>
        <p:spPr>
          <a:xfrm>
            <a:off x="1771853" y="8660612"/>
            <a:ext cx="28359197" cy="1200329"/>
          </a:xfrm>
          <a:prstGeom prst="rect">
            <a:avLst/>
          </a:prstGeom>
          <a:noFill/>
        </p:spPr>
        <p:txBody>
          <a:bodyPr wrap="square" rtlCol="0">
            <a:spAutoFit/>
          </a:bodyPr>
          <a:lstStyle/>
          <a:p>
            <a:pPr algn="r"/>
            <a:r>
              <a:rPr lang="en-US" sz="3600" b="1" dirty="0" err="1">
                <a:latin typeface="Arial" panose="020B0604020202020204" pitchFamily="34" charset="0"/>
                <a:ea typeface="Arial" charset="0"/>
                <a:cs typeface="Arial" panose="020B0604020202020204" pitchFamily="34" charset="0"/>
              </a:rPr>
              <a:t>Autori</a:t>
            </a:r>
            <a:r>
              <a:rPr lang="ro-RO" sz="3600" b="1" dirty="0">
                <a:latin typeface="Arial" panose="020B0604020202020204" pitchFamily="34" charset="0"/>
                <a:ea typeface="Arial" charset="0"/>
                <a:cs typeface="Arial" panose="020B0604020202020204" pitchFamily="34" charset="0"/>
              </a:rPr>
              <a:t>: </a:t>
            </a:r>
            <a:r>
              <a:rPr lang="ro-RO" sz="3600" b="1" dirty="0">
                <a:latin typeface="Arial" panose="020B0604020202020204" pitchFamily="34" charset="0"/>
                <a:cs typeface="Arial" panose="020B0604020202020204" pitchFamily="34" charset="0"/>
              </a:rPr>
              <a:t>Denisa Eglantina DUȚĂ, Nastasia BELC</a:t>
            </a:r>
            <a:endParaRPr lang="en-US" sz="3600" b="1" baseline="30000" dirty="0">
              <a:latin typeface="Arial" panose="020B0604020202020204" pitchFamily="34" charset="0"/>
              <a:cs typeface="Arial" panose="020B0604020202020204" pitchFamily="34" charset="0"/>
            </a:endParaRPr>
          </a:p>
          <a:p>
            <a:pPr algn="r"/>
            <a:r>
              <a:rPr lang="ro-RO" sz="3600" baseline="30000" dirty="0">
                <a:latin typeface="Arial" panose="020B0604020202020204" pitchFamily="34" charset="0"/>
                <a:cs typeface="Arial" panose="020B0604020202020204" pitchFamily="34" charset="0"/>
              </a:rPr>
              <a:t> </a:t>
            </a:r>
            <a:r>
              <a:rPr lang="ro-RO" sz="3600" dirty="0">
                <a:latin typeface="Arial" panose="020B0604020202020204" pitchFamily="34" charset="0"/>
                <a:cs typeface="Arial" panose="020B0604020202020204" pitchFamily="34" charset="0"/>
              </a:rPr>
              <a:t>Institutul Național de Cercetare-Dezvoltare pentru Bioresurse Alimentare IBA București </a:t>
            </a:r>
            <a:endParaRPr lang="en-US" sz="3600" dirty="0">
              <a:latin typeface="Arial" panose="020B0604020202020204" pitchFamily="34" charset="0"/>
              <a:cs typeface="Arial" panose="020B0604020202020204" pitchFamily="34" charset="0"/>
            </a:endParaRPr>
          </a:p>
        </p:txBody>
      </p:sp>
      <p:sp>
        <p:nvSpPr>
          <p:cNvPr id="20" name="TextBox 19"/>
          <p:cNvSpPr txBox="1"/>
          <p:nvPr/>
        </p:nvSpPr>
        <p:spPr>
          <a:xfrm>
            <a:off x="1891896" y="10358378"/>
            <a:ext cx="28776842" cy="70788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ro-RO" sz="4000" b="1" dirty="0">
                <a:latin typeface="Arial" panose="020B0604020202020204" pitchFamily="34" charset="0"/>
                <a:ea typeface="Arial" charset="0"/>
                <a:cs typeface="Arial" panose="020B0604020202020204" pitchFamily="34" charset="0"/>
              </a:rPr>
              <a:t>INTRODUCERE</a:t>
            </a:r>
          </a:p>
        </p:txBody>
      </p:sp>
      <p:sp>
        <p:nvSpPr>
          <p:cNvPr id="21" name="TextBox 20"/>
          <p:cNvSpPr txBox="1"/>
          <p:nvPr/>
        </p:nvSpPr>
        <p:spPr>
          <a:xfrm>
            <a:off x="1891896" y="14625594"/>
            <a:ext cx="28724044" cy="70788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ro-RO" sz="4000" b="1" dirty="0">
                <a:latin typeface="Arial" charset="0"/>
                <a:ea typeface="Arial" charset="0"/>
                <a:cs typeface="Arial" charset="0"/>
              </a:rPr>
              <a:t>MATERIAL ŞI METODE</a:t>
            </a:r>
          </a:p>
        </p:txBody>
      </p:sp>
      <p:sp>
        <p:nvSpPr>
          <p:cNvPr id="22" name="TextBox 21"/>
          <p:cNvSpPr txBox="1"/>
          <p:nvPr/>
        </p:nvSpPr>
        <p:spPr>
          <a:xfrm>
            <a:off x="1771853" y="18506364"/>
            <a:ext cx="29438061" cy="646331"/>
          </a:xfrm>
          <a:prstGeom prst="rect">
            <a:avLst/>
          </a:prstGeom>
          <a:noFill/>
        </p:spPr>
        <p:txBody>
          <a:bodyPr wrap="square" rtlCol="0">
            <a:spAutoFit/>
          </a:bodyPr>
          <a:lstStyle/>
          <a:p>
            <a:r>
              <a:rPr lang="ro-RO" sz="3600" b="1" dirty="0">
                <a:latin typeface="Arial" charset="0"/>
                <a:ea typeface="Arial" charset="0"/>
                <a:cs typeface="Arial" charset="0"/>
              </a:rPr>
              <a:t>REZULTATE ȘI DISCUȚII</a:t>
            </a:r>
          </a:p>
        </p:txBody>
      </p:sp>
      <p:cxnSp>
        <p:nvCxnSpPr>
          <p:cNvPr id="24" name="Straight Connector 23"/>
          <p:cNvCxnSpPr/>
          <p:nvPr/>
        </p:nvCxnSpPr>
        <p:spPr>
          <a:xfrm>
            <a:off x="2888" y="5982059"/>
            <a:ext cx="32396400"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88" y="6123345"/>
            <a:ext cx="323964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95014" y="1684421"/>
            <a:ext cx="21624922" cy="4708981"/>
          </a:xfrm>
          <a:prstGeom prst="rect">
            <a:avLst/>
          </a:prstGeom>
          <a:noFill/>
        </p:spPr>
        <p:txBody>
          <a:bodyPr wrap="square" rtlCol="0">
            <a:spAutoFit/>
          </a:bodyPr>
          <a:lstStyle/>
          <a:p>
            <a:pPr algn="ctr"/>
            <a:r>
              <a:rPr lang="ro-RO" sz="6000" b="1" dirty="0">
                <a:latin typeface="Arial Black" panose="020B0A04020102020204" pitchFamily="34" charset="0"/>
              </a:rPr>
              <a:t>Conferința anuală</a:t>
            </a:r>
            <a:endParaRPr lang="en-US" sz="6000" b="1" dirty="0">
              <a:latin typeface="Arial Black" panose="020B0A04020102020204" pitchFamily="34" charset="0"/>
            </a:endParaRPr>
          </a:p>
          <a:p>
            <a:pPr algn="ctr"/>
            <a:r>
              <a:rPr lang="en-US" sz="6000" b="1" dirty="0">
                <a:latin typeface="Arial Black" panose="020B0A04020102020204" pitchFamily="34" charset="0"/>
              </a:rPr>
              <a:t>"</a:t>
            </a:r>
            <a:r>
              <a:rPr lang="en-US" sz="6000" b="1" dirty="0" err="1">
                <a:latin typeface="Arial Black" panose="020B0A04020102020204" pitchFamily="34" charset="0"/>
              </a:rPr>
              <a:t>Realizări</a:t>
            </a:r>
            <a:r>
              <a:rPr lang="en-US" sz="6000" b="1" dirty="0">
                <a:latin typeface="Arial Black" panose="020B0A04020102020204" pitchFamily="34" charset="0"/>
              </a:rPr>
              <a:t> </a:t>
            </a:r>
            <a:r>
              <a:rPr lang="en-US" sz="6000" b="1" dirty="0" err="1">
                <a:latin typeface="Arial Black" panose="020B0A04020102020204" pitchFamily="34" charset="0"/>
              </a:rPr>
              <a:t>și</a:t>
            </a:r>
            <a:r>
              <a:rPr lang="en-US" sz="6000" b="1" dirty="0">
                <a:latin typeface="Arial Black" panose="020B0A04020102020204" pitchFamily="34" charset="0"/>
              </a:rPr>
              <a:t> perspective </a:t>
            </a:r>
            <a:r>
              <a:rPr lang="en-US" sz="6000" b="1" dirty="0" err="1">
                <a:latin typeface="Arial Black" panose="020B0A04020102020204" pitchFamily="34" charset="0"/>
              </a:rPr>
              <a:t>în</a:t>
            </a:r>
            <a:r>
              <a:rPr lang="en-US" sz="6000" b="1" dirty="0">
                <a:latin typeface="Arial Black" panose="020B0A04020102020204" pitchFamily="34" charset="0"/>
              </a:rPr>
              <a:t> </a:t>
            </a:r>
            <a:r>
              <a:rPr lang="en-US" sz="6000" b="1" dirty="0" err="1">
                <a:latin typeface="Arial Black" panose="020B0A04020102020204" pitchFamily="34" charset="0"/>
              </a:rPr>
              <a:t>cercetarea</a:t>
            </a:r>
            <a:r>
              <a:rPr lang="en-US" sz="6000" b="1" dirty="0">
                <a:latin typeface="Arial Black" panose="020B0A04020102020204" pitchFamily="34" charset="0"/>
              </a:rPr>
              <a:t> </a:t>
            </a:r>
            <a:r>
              <a:rPr lang="en-US" sz="6000" b="1" dirty="0" err="1">
                <a:latin typeface="Arial Black" panose="020B0A04020102020204" pitchFamily="34" charset="0"/>
              </a:rPr>
              <a:t>agricolă</a:t>
            </a:r>
            <a:r>
              <a:rPr lang="en-US" sz="6000" b="1" dirty="0">
                <a:latin typeface="Arial Black" panose="020B0A04020102020204" pitchFamily="34" charset="0"/>
              </a:rPr>
              <a:t> </a:t>
            </a:r>
          </a:p>
          <a:p>
            <a:pPr algn="ctr"/>
            <a:r>
              <a:rPr lang="en-US" sz="6000" b="1" dirty="0" err="1">
                <a:latin typeface="Arial Black" panose="020B0A04020102020204" pitchFamily="34" charset="0"/>
              </a:rPr>
              <a:t>și</a:t>
            </a:r>
            <a:r>
              <a:rPr lang="en-US" sz="6000" b="1" dirty="0">
                <a:latin typeface="Arial Black" panose="020B0A04020102020204" pitchFamily="34" charset="0"/>
              </a:rPr>
              <a:t> </a:t>
            </a:r>
            <a:r>
              <a:rPr lang="en-US" sz="6000" b="1" dirty="0" err="1">
                <a:latin typeface="Arial Black" panose="020B0A04020102020204" pitchFamily="34" charset="0"/>
              </a:rPr>
              <a:t>silvică</a:t>
            </a:r>
            <a:r>
              <a:rPr lang="en-US" sz="6000" b="1" dirty="0">
                <a:latin typeface="Arial Black" panose="020B0A04020102020204" pitchFamily="34" charset="0"/>
              </a:rPr>
              <a:t> </a:t>
            </a:r>
            <a:r>
              <a:rPr lang="en-US" sz="6000" b="1" dirty="0" err="1">
                <a:latin typeface="Arial Black" panose="020B0A04020102020204" pitchFamily="34" charset="0"/>
              </a:rPr>
              <a:t>românească</a:t>
            </a:r>
            <a:r>
              <a:rPr lang="en-US" sz="6000" b="1" dirty="0">
                <a:latin typeface="Arial Black" panose="020B0A04020102020204" pitchFamily="34" charset="0"/>
              </a:rPr>
              <a:t>”</a:t>
            </a:r>
          </a:p>
          <a:p>
            <a:pPr algn="ctr"/>
            <a:r>
              <a:rPr lang="en-US" sz="6000" b="1" dirty="0">
                <a:latin typeface="Arial Black" panose="020B0A04020102020204" pitchFamily="34" charset="0"/>
              </a:rPr>
              <a:t>Edi</a:t>
            </a:r>
            <a:r>
              <a:rPr lang="ro-RO" sz="6000" b="1" dirty="0" err="1">
                <a:latin typeface="Arial Black" panose="020B0A04020102020204" pitchFamily="34" charset="0"/>
              </a:rPr>
              <a:t>ția</a:t>
            </a:r>
            <a:r>
              <a:rPr lang="ro-RO" sz="6000" b="1" dirty="0">
                <a:latin typeface="Arial Black" panose="020B0A04020102020204" pitchFamily="34" charset="0"/>
              </a:rPr>
              <a:t> a V-a – 2</a:t>
            </a:r>
            <a:r>
              <a:rPr lang="en-US" sz="6000" b="1" dirty="0">
                <a:latin typeface="Arial Black" panose="020B0A04020102020204" pitchFamily="34" charset="0"/>
              </a:rPr>
              <a:t>8</a:t>
            </a:r>
            <a:r>
              <a:rPr lang="ro-RO" sz="6000" b="1" dirty="0">
                <a:latin typeface="Arial Black" panose="020B0A04020102020204" pitchFamily="34" charset="0"/>
              </a:rPr>
              <a:t> mai 2026</a:t>
            </a:r>
          </a:p>
          <a:p>
            <a:endParaRPr lang="en-US" sz="6000" dirty="0"/>
          </a:p>
        </p:txBody>
      </p:sp>
      <p:pic>
        <p:nvPicPr>
          <p:cNvPr id="26" name="Picture 25"/>
          <p:cNvPicPr/>
          <p:nvPr/>
        </p:nvPicPr>
        <p:blipFill>
          <a:blip r:embed="rId2">
            <a:extLst>
              <a:ext uri="{28A0092B-C50C-407E-A947-70E740481C1C}">
                <a14:useLocalDpi xmlns:a14="http://schemas.microsoft.com/office/drawing/2010/main" val="0"/>
              </a:ext>
            </a:extLst>
          </a:blip>
          <a:srcRect/>
          <a:stretch>
            <a:fillRect/>
          </a:stretch>
        </p:blipFill>
        <p:spPr bwMode="auto">
          <a:xfrm>
            <a:off x="2069432" y="1347537"/>
            <a:ext cx="2904903" cy="4023330"/>
          </a:xfrm>
          <a:prstGeom prst="rect">
            <a:avLst/>
          </a:prstGeom>
          <a:noFill/>
        </p:spPr>
      </p:pic>
      <p:sp>
        <p:nvSpPr>
          <p:cNvPr id="6" name="TextBox 5">
            <a:extLst>
              <a:ext uri="{FF2B5EF4-FFF2-40B4-BE49-F238E27FC236}">
                <a16:creationId xmlns:a16="http://schemas.microsoft.com/office/drawing/2014/main" id="{FFCB5008-7380-F1E9-6ECE-21A808083A48}"/>
              </a:ext>
            </a:extLst>
          </p:cNvPr>
          <p:cNvSpPr txBox="1"/>
          <p:nvPr/>
        </p:nvSpPr>
        <p:spPr>
          <a:xfrm>
            <a:off x="1799449" y="15567481"/>
            <a:ext cx="28776842"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Arial" panose="020B0604020202020204" pitchFamily="34" charset="0"/>
                <a:cs typeface="Arial" panose="020B0604020202020204" pitchFamily="34" charset="0"/>
              </a:rPr>
              <a:t>Studiul</a:t>
            </a:r>
            <a:r>
              <a:rPr lang="en-US" sz="3200" dirty="0">
                <a:latin typeface="Arial" panose="020B0604020202020204" pitchFamily="34" charset="0"/>
                <a:cs typeface="Arial" panose="020B0604020202020204" pitchFamily="34" charset="0"/>
              </a:rPr>
              <a:t> a </a:t>
            </a:r>
            <a:r>
              <a:rPr lang="en-US" sz="3200" dirty="0" err="1">
                <a:latin typeface="Arial" panose="020B0604020202020204" pitchFamily="34" charset="0"/>
                <a:cs typeface="Arial" panose="020B0604020202020204" pitchFamily="34" charset="0"/>
              </a:rPr>
              <a:t>fost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realizat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printr</a:t>
            </a:r>
            <a:r>
              <a:rPr lang="en-US" sz="3200" dirty="0">
                <a:latin typeface="Arial" panose="020B0604020202020204" pitchFamily="34" charset="0"/>
                <a:cs typeface="Arial" panose="020B0604020202020204" pitchFamily="34" charset="0"/>
              </a:rPr>
              <a:t>-o </a:t>
            </a:r>
            <a:r>
              <a:rPr lang="en-US" sz="3200" dirty="0" err="1">
                <a:latin typeface="Arial" panose="020B0604020202020204" pitchFamily="34" charset="0"/>
                <a:cs typeface="Arial" panose="020B0604020202020204" pitchFamily="34" charset="0"/>
              </a:rPr>
              <a:t>analiză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descriptivă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exploratorie</a:t>
            </a:r>
            <a:r>
              <a:rPr lang="en-US" sz="3200" dirty="0">
                <a:latin typeface="Arial" panose="020B0604020202020204" pitchFamily="34" charset="0"/>
                <a:cs typeface="Arial" panose="020B0604020202020204" pitchFamily="34" charset="0"/>
              </a:rPr>
              <a:t> a </a:t>
            </a:r>
            <a:r>
              <a:rPr lang="en-US" sz="3200" dirty="0" err="1">
                <a:latin typeface="Arial" panose="020B0604020202020204" pitchFamily="34" charset="0"/>
                <a:cs typeface="Arial" panose="020B0604020202020204" pitchFamily="34" charset="0"/>
              </a:rPr>
              <a:t>situației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actuale</a:t>
            </a:r>
            <a:r>
              <a:rPr lang="en-US" sz="3200" dirty="0">
                <a:latin typeface="Arial" panose="020B0604020202020204" pitchFamily="34" charset="0"/>
                <a:cs typeface="Arial" panose="020B0604020202020204" pitchFamily="34" charset="0"/>
              </a:rPr>
              <a:t> a </a:t>
            </a:r>
            <a:r>
              <a:rPr lang="en-US" sz="3200" dirty="0" err="1">
                <a:latin typeface="Arial" panose="020B0604020202020204" pitchFamily="34" charset="0"/>
                <a:cs typeface="Arial" panose="020B0604020202020204" pitchFamily="34" charset="0"/>
              </a:rPr>
              <a:t>sectorului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leguminoaselor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în</a:t>
            </a:r>
            <a:r>
              <a:rPr lang="en-US" sz="3200" dirty="0">
                <a:latin typeface="Arial" panose="020B0604020202020204" pitchFamily="34" charset="0"/>
                <a:cs typeface="Arial" panose="020B0604020202020204" pitchFamily="34" charset="0"/>
              </a:rPr>
              <a:t> România, cu accent pe </a:t>
            </a:r>
            <a:r>
              <a:rPr lang="en-US" sz="3200" dirty="0" err="1">
                <a:latin typeface="Arial" panose="020B0604020202020204" pitchFamily="34" charset="0"/>
                <a:cs typeface="Arial" panose="020B0604020202020204" pitchFamily="34" charset="0"/>
              </a:rPr>
              <a:t>producție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agricolă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procesare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alimentară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consum</a:t>
            </a:r>
            <a:r>
              <a:rPr lang="en-US" sz="3200" dirty="0">
                <a:latin typeface="Arial" panose="020B0604020202020204" pitchFamily="34" charset="0"/>
                <a:cs typeface="Arial" panose="020B0604020202020204" pitchFamily="34" charset="0"/>
              </a:rPr>
              <a:t>. Au </a:t>
            </a:r>
            <a:r>
              <a:rPr lang="en-US" sz="3200" dirty="0" err="1">
                <a:latin typeface="Arial" panose="020B0604020202020204" pitchFamily="34" charset="0"/>
                <a:cs typeface="Arial" panose="020B0604020202020204" pitchFamily="34" charset="0"/>
              </a:rPr>
              <a:t>fost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utilizate</a:t>
            </a:r>
            <a:r>
              <a:rPr lang="en-US" sz="3200" dirty="0">
                <a:latin typeface="Arial" panose="020B0604020202020204" pitchFamily="34" charset="0"/>
                <a:cs typeface="Arial" panose="020B0604020202020204" pitchFamily="34" charset="0"/>
              </a:rPr>
              <a:t> date </a:t>
            </a:r>
            <a:r>
              <a:rPr lang="en-US" sz="3200" dirty="0" err="1">
                <a:latin typeface="Arial" panose="020B0604020202020204" pitchFamily="34" charset="0"/>
                <a:cs typeface="Arial" panose="020B0604020202020204" pitchFamily="34" charset="0"/>
              </a:rPr>
              <a:t>secundare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provenite</a:t>
            </a:r>
            <a:r>
              <a:rPr lang="en-US" sz="3200" dirty="0">
                <a:latin typeface="Arial" panose="020B0604020202020204" pitchFamily="34" charset="0"/>
                <a:cs typeface="Arial" panose="020B0604020202020204" pitchFamily="34" charset="0"/>
              </a:rPr>
              <a:t> din </a:t>
            </a:r>
            <a:r>
              <a:rPr lang="en-US" sz="3200" dirty="0" err="1">
                <a:latin typeface="Arial" panose="020B0604020202020204" pitchFamily="34" charset="0"/>
                <a:cs typeface="Arial" panose="020B0604020202020204" pitchFamily="34" charset="0"/>
              </a:rPr>
              <a:t>surse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oficiale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naționale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europene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inclusiv</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rapoarte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statistice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privind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producția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agricolă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comerțul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consumul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alimentar</a:t>
            </a:r>
            <a:r>
              <a:rPr lang="en-US" sz="3200" dirty="0">
                <a:latin typeface="Arial" panose="020B0604020202020204" pitchFamily="34" charset="0"/>
                <a:cs typeface="Arial" panose="020B0604020202020204" pitchFamily="34" charset="0"/>
              </a:rPr>
              <a:t>, precum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documente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strategice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relevante</a:t>
            </a:r>
            <a:r>
              <a:rPr lang="en-US" sz="3200" dirty="0">
                <a:latin typeface="Arial" panose="020B0604020202020204" pitchFamily="34" charset="0"/>
                <a:cs typeface="Arial" panose="020B0604020202020204" pitchFamily="34" charset="0"/>
              </a:rPr>
              <a:t> pentru </a:t>
            </a:r>
            <a:r>
              <a:rPr lang="en-US" sz="3200" dirty="0" err="1">
                <a:latin typeface="Arial" panose="020B0604020202020204" pitchFamily="34" charset="0"/>
                <a:cs typeface="Arial" panose="020B0604020202020204" pitchFamily="34" charset="0"/>
              </a:rPr>
              <a:t>sistemele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agroalimentare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sustenabile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În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completare</a:t>
            </a:r>
            <a:r>
              <a:rPr lang="en-US" sz="3200" dirty="0">
                <a:latin typeface="Arial" panose="020B0604020202020204" pitchFamily="34" charset="0"/>
                <a:cs typeface="Arial" panose="020B0604020202020204" pitchFamily="34" charset="0"/>
              </a:rPr>
              <a:t>, a </a:t>
            </a:r>
            <a:r>
              <a:rPr lang="en-US" sz="3200" dirty="0" err="1">
                <a:latin typeface="Arial" panose="020B0604020202020204" pitchFamily="34" charset="0"/>
                <a:cs typeface="Arial" panose="020B0604020202020204" pitchFamily="34" charset="0"/>
              </a:rPr>
              <a:t>fost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realizată</a:t>
            </a:r>
            <a:r>
              <a:rPr lang="en-US" sz="3200" dirty="0">
                <a:latin typeface="Arial" panose="020B0604020202020204" pitchFamily="34" charset="0"/>
                <a:cs typeface="Arial" panose="020B0604020202020204" pitchFamily="34" charset="0"/>
              </a:rPr>
              <a:t> o </a:t>
            </a:r>
            <a:r>
              <a:rPr lang="en-US" sz="3200" dirty="0" err="1">
                <a:latin typeface="Arial" panose="020B0604020202020204" pitchFamily="34" charset="0"/>
                <a:cs typeface="Arial" panose="020B0604020202020204" pitchFamily="34" charset="0"/>
              </a:rPr>
              <a:t>analiză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contextuală</a:t>
            </a:r>
            <a:r>
              <a:rPr lang="en-US" sz="3200" dirty="0">
                <a:latin typeface="Arial" panose="020B0604020202020204" pitchFamily="34" charset="0"/>
                <a:cs typeface="Arial" panose="020B0604020202020204" pitchFamily="34" charset="0"/>
              </a:rPr>
              <a:t> a </a:t>
            </a:r>
            <a:r>
              <a:rPr lang="en-US" sz="3200" dirty="0" err="1">
                <a:latin typeface="Arial" panose="020B0604020202020204" pitchFamily="34" charset="0"/>
                <a:cs typeface="Arial" panose="020B0604020202020204" pitchFamily="34" charset="0"/>
              </a:rPr>
              <a:t>contribuției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proiectului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european</a:t>
            </a:r>
            <a:r>
              <a:rPr lang="en-US" sz="32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Sustain-a-bite</a:t>
            </a:r>
            <a:r>
              <a:rPr lang="en-US" sz="3200" dirty="0">
                <a:latin typeface="Arial" panose="020B0604020202020204" pitchFamily="34" charset="0"/>
                <a:cs typeface="Arial" panose="020B0604020202020204" pitchFamily="34" charset="0"/>
              </a:rPr>
              <a:t> la </a:t>
            </a:r>
            <a:r>
              <a:rPr lang="en-US" sz="3200" dirty="0" err="1">
                <a:latin typeface="Arial" panose="020B0604020202020204" pitchFamily="34" charset="0"/>
                <a:cs typeface="Arial" panose="020B0604020202020204" pitchFamily="34" charset="0"/>
              </a:rPr>
              <a:t>promovarea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dietelor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sustenabile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la </a:t>
            </a:r>
            <a:r>
              <a:rPr lang="en-US" sz="3200" dirty="0" err="1">
                <a:latin typeface="Arial" panose="020B0604020202020204" pitchFamily="34" charset="0"/>
                <a:cs typeface="Arial" panose="020B0604020202020204" pitchFamily="34" charset="0"/>
              </a:rPr>
              <a:t>dezvoltarea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produselor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alimentare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inovatoare</a:t>
            </a:r>
            <a:r>
              <a:rPr lang="en-US" sz="3200" dirty="0">
                <a:latin typeface="Arial" panose="020B0604020202020204" pitchFamily="34" charset="0"/>
                <a:cs typeface="Arial" panose="020B0604020202020204" pitchFamily="34" charset="0"/>
              </a:rPr>
              <a:t> pe </a:t>
            </a:r>
            <a:r>
              <a:rPr lang="en-US" sz="3200" dirty="0" err="1">
                <a:latin typeface="Arial" panose="020B0604020202020204" pitchFamily="34" charset="0"/>
                <a:cs typeface="Arial" panose="020B0604020202020204" pitchFamily="34" charset="0"/>
              </a:rPr>
              <a:t>bază</a:t>
            </a:r>
            <a:r>
              <a:rPr lang="en-US" sz="3200" dirty="0">
                <a:latin typeface="Arial" panose="020B0604020202020204" pitchFamily="34" charset="0"/>
                <a:cs typeface="Arial" panose="020B0604020202020204" pitchFamily="34" charset="0"/>
              </a:rPr>
              <a:t> de </a:t>
            </a:r>
            <a:r>
              <a:rPr lang="en-US" sz="3200" dirty="0" err="1">
                <a:latin typeface="Arial" panose="020B0604020202020204" pitchFamily="34" charset="0"/>
                <a:cs typeface="Arial" panose="020B0604020202020204" pitchFamily="34" charset="0"/>
              </a:rPr>
              <a:t>proteine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vegetale</a:t>
            </a:r>
            <a:r>
              <a:rPr lang="en-US" sz="3200"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F81A712D-B1F3-A3F1-5DA3-1CAC9B02D721}"/>
              </a:ext>
            </a:extLst>
          </p:cNvPr>
          <p:cNvSpPr txBox="1"/>
          <p:nvPr/>
        </p:nvSpPr>
        <p:spPr>
          <a:xfrm>
            <a:off x="1799449" y="19304078"/>
            <a:ext cx="28776841"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Analiza </a:t>
            </a:r>
            <a:r>
              <a:rPr lang="en-US" sz="3200" dirty="0" err="1">
                <a:latin typeface="Arial" panose="020B0604020202020204" pitchFamily="34" charset="0"/>
                <a:cs typeface="Arial" panose="020B0604020202020204" pitchFamily="34" charset="0"/>
              </a:rPr>
              <a:t>sectorului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leguminoaselor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în</a:t>
            </a:r>
            <a:r>
              <a:rPr lang="en-US" sz="3200" dirty="0">
                <a:latin typeface="Arial" panose="020B0604020202020204" pitchFamily="34" charset="0"/>
                <a:cs typeface="Arial" panose="020B0604020202020204" pitchFamily="34" charset="0"/>
              </a:rPr>
              <a:t> România (2015–2024), cu accent pe </a:t>
            </a:r>
            <a:r>
              <a:rPr lang="en-US" sz="3200" dirty="0" err="1">
                <a:latin typeface="Arial" panose="020B0604020202020204" pitchFamily="34" charset="0"/>
                <a:cs typeface="Arial" panose="020B0604020202020204" pitchFamily="34" charset="0"/>
              </a:rPr>
              <a:t>producție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randamente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balanța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comercială</a:t>
            </a:r>
            <a:endParaRPr lang="en-US" sz="3200" dirty="0">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5454AF4C-9E31-A176-3C8F-1FE3A0BB787B}"/>
              </a:ext>
            </a:extLst>
          </p:cNvPr>
          <p:cNvPicPr>
            <a:picLocks noChangeAspect="1"/>
          </p:cNvPicPr>
          <p:nvPr/>
        </p:nvPicPr>
        <p:blipFill>
          <a:blip r:embed="rId3"/>
          <a:srcRect r="67185"/>
          <a:stretch>
            <a:fillRect/>
          </a:stretch>
        </p:blipFill>
        <p:spPr>
          <a:xfrm>
            <a:off x="1431612" y="20015538"/>
            <a:ext cx="8768230" cy="5842808"/>
          </a:xfrm>
          <a:prstGeom prst="rect">
            <a:avLst/>
          </a:prstGeom>
        </p:spPr>
      </p:pic>
      <p:sp>
        <p:nvSpPr>
          <p:cNvPr id="30" name="TextBox 29">
            <a:extLst>
              <a:ext uri="{FF2B5EF4-FFF2-40B4-BE49-F238E27FC236}">
                <a16:creationId xmlns:a16="http://schemas.microsoft.com/office/drawing/2014/main" id="{EEE6A99A-1B68-49E2-A1F0-7C406FD3C578}"/>
              </a:ext>
            </a:extLst>
          </p:cNvPr>
          <p:cNvSpPr txBox="1"/>
          <p:nvPr/>
        </p:nvSpPr>
        <p:spPr>
          <a:xfrm>
            <a:off x="9781240" y="27104207"/>
            <a:ext cx="4832310" cy="60016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err="1">
                <a:latin typeface="Arial" panose="020B0604020202020204" pitchFamily="34" charset="0"/>
                <a:cs typeface="Arial" panose="020B0604020202020204" pitchFamily="34" charset="0"/>
              </a:rPr>
              <a:t>Creșterea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suprafețelor</a:t>
            </a:r>
            <a:r>
              <a:rPr lang="en-US" sz="3200" dirty="0">
                <a:latin typeface="Arial" panose="020B0604020202020204" pitchFamily="34" charset="0"/>
                <a:cs typeface="Arial" panose="020B0604020202020204" pitchFamily="34" charset="0"/>
              </a:rPr>
              <a:t> cultivate nu </a:t>
            </a:r>
            <a:r>
              <a:rPr lang="en-US" sz="3200" dirty="0" err="1">
                <a:latin typeface="Arial" panose="020B0604020202020204" pitchFamily="34" charset="0"/>
                <a:cs typeface="Arial" panose="020B0604020202020204" pitchFamily="34" charset="0"/>
              </a:rPr>
              <a:t>garantează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creșterea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producției</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Seceta reduce </a:t>
            </a:r>
            <a:r>
              <a:rPr lang="en-US" sz="3200" dirty="0" err="1">
                <a:latin typeface="Arial" panose="020B0604020202020204" pitchFamily="34" charset="0"/>
                <a:cs typeface="Arial" panose="020B0604020202020204" pitchFamily="34" charset="0"/>
              </a:rPr>
              <a:t>semnificativ</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randamentele</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Soia </a:t>
            </a:r>
            <a:r>
              <a:rPr lang="en-US" sz="3200" dirty="0" err="1">
                <a:latin typeface="Arial" panose="020B0604020202020204" pitchFamily="34" charset="0"/>
                <a:cs typeface="Arial" panose="020B0604020202020204" pitchFamily="34" charset="0"/>
              </a:rPr>
              <a:t>prezintă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bună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stabilitate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productivă</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România </a:t>
            </a:r>
            <a:r>
              <a:rPr lang="en-US" sz="3200" dirty="0" err="1">
                <a:latin typeface="Arial" panose="020B0604020202020204" pitchFamily="34" charset="0"/>
                <a:cs typeface="Arial" panose="020B0604020202020204" pitchFamily="34" charset="0"/>
              </a:rPr>
              <a:t>exportă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materie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primă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importă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produse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procesate</a:t>
            </a:r>
            <a:endParaRPr lang="ro-RO" sz="3200" dirty="0">
              <a:latin typeface="Arial" panose="020B0604020202020204" pitchFamily="34" charset="0"/>
              <a:ea typeface="Arial" charset="0"/>
              <a:cs typeface="Arial" panose="020B0604020202020204" pitchFamily="34" charset="0"/>
            </a:endParaRPr>
          </a:p>
        </p:txBody>
      </p:sp>
      <p:pic>
        <p:nvPicPr>
          <p:cNvPr id="31" name="Picture 30">
            <a:extLst>
              <a:ext uri="{FF2B5EF4-FFF2-40B4-BE49-F238E27FC236}">
                <a16:creationId xmlns:a16="http://schemas.microsoft.com/office/drawing/2014/main" id="{F40D5718-D130-72B9-3485-20B762B9D379}"/>
              </a:ext>
            </a:extLst>
          </p:cNvPr>
          <p:cNvPicPr>
            <a:picLocks noChangeAspect="1"/>
          </p:cNvPicPr>
          <p:nvPr/>
        </p:nvPicPr>
        <p:blipFill>
          <a:blip r:embed="rId3"/>
          <a:srcRect l="33696" r="33489"/>
          <a:stretch>
            <a:fillRect/>
          </a:stretch>
        </p:blipFill>
        <p:spPr>
          <a:xfrm>
            <a:off x="1822997" y="25641662"/>
            <a:ext cx="7546018" cy="5028373"/>
          </a:xfrm>
          <a:prstGeom prst="rect">
            <a:avLst/>
          </a:prstGeom>
        </p:spPr>
      </p:pic>
      <p:pic>
        <p:nvPicPr>
          <p:cNvPr id="32" name="Picture 31">
            <a:extLst>
              <a:ext uri="{FF2B5EF4-FFF2-40B4-BE49-F238E27FC236}">
                <a16:creationId xmlns:a16="http://schemas.microsoft.com/office/drawing/2014/main" id="{9CC4D724-0946-172A-64D4-20B7D70A0290}"/>
              </a:ext>
            </a:extLst>
          </p:cNvPr>
          <p:cNvPicPr>
            <a:picLocks noChangeAspect="1"/>
          </p:cNvPicPr>
          <p:nvPr/>
        </p:nvPicPr>
        <p:blipFill>
          <a:blip r:embed="rId3"/>
          <a:srcRect l="67185"/>
          <a:stretch>
            <a:fillRect/>
          </a:stretch>
        </p:blipFill>
        <p:spPr>
          <a:xfrm>
            <a:off x="2069432" y="30633297"/>
            <a:ext cx="7197484" cy="5198542"/>
          </a:xfrm>
          <a:prstGeom prst="rect">
            <a:avLst/>
          </a:prstGeom>
        </p:spPr>
      </p:pic>
      <p:pic>
        <p:nvPicPr>
          <p:cNvPr id="33" name="Picture 32">
            <a:extLst>
              <a:ext uri="{FF2B5EF4-FFF2-40B4-BE49-F238E27FC236}">
                <a16:creationId xmlns:a16="http://schemas.microsoft.com/office/drawing/2014/main" id="{C5F80818-F3D6-A000-B9F8-32BA9DD951BB}"/>
              </a:ext>
            </a:extLst>
          </p:cNvPr>
          <p:cNvPicPr>
            <a:picLocks noChangeAspect="1"/>
          </p:cNvPicPr>
          <p:nvPr/>
        </p:nvPicPr>
        <p:blipFill>
          <a:blip r:embed="rId4"/>
          <a:stretch>
            <a:fillRect/>
          </a:stretch>
        </p:blipFill>
        <p:spPr>
          <a:xfrm>
            <a:off x="27240615" y="939416"/>
            <a:ext cx="4591414" cy="4625669"/>
          </a:xfrm>
          <a:prstGeom prst="rect">
            <a:avLst/>
          </a:prstGeom>
        </p:spPr>
      </p:pic>
      <p:sp>
        <p:nvSpPr>
          <p:cNvPr id="34" name="TextBox 33">
            <a:extLst>
              <a:ext uri="{FF2B5EF4-FFF2-40B4-BE49-F238E27FC236}">
                <a16:creationId xmlns:a16="http://schemas.microsoft.com/office/drawing/2014/main" id="{1A9D45D3-B7B7-A868-63A3-5EDF0CC4FE47}"/>
              </a:ext>
            </a:extLst>
          </p:cNvPr>
          <p:cNvSpPr txBox="1"/>
          <p:nvPr/>
        </p:nvSpPr>
        <p:spPr>
          <a:xfrm>
            <a:off x="1891896" y="11240982"/>
            <a:ext cx="28776842"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ro-RO" sz="3200" dirty="0">
                <a:latin typeface="Arial" panose="020B0604020202020204" pitchFamily="34" charset="0"/>
                <a:cs typeface="Arial" panose="020B0604020202020204" pitchFamily="34" charset="0"/>
              </a:rPr>
              <a:t>Leguminoasele reprezintă o resursă strategică pentru tranziția către sisteme agroalimentare sustenabile, datorită valorii lor nutriționale ridicate și contribuției la sănătatea solului prin fixarea biologică a azotului. În România, deși există un potențial agricol semnificativ pentru cultivarea leguminoaselor, integrarea acestora în lanțul alimentar rămâne limitată, fiind caracterizată de dezechilibre între producție, procesare și consum. Lucrarea analizează situația actuală a producției și consumului de leguminoase în România, evidențiind principalele limitări și oportunități de dezvoltare. În acest context, </a:t>
            </a:r>
            <a:r>
              <a:rPr lang="en-US" sz="3200" dirty="0" err="1">
                <a:latin typeface="Arial" panose="020B0604020202020204" pitchFamily="34" charset="0"/>
                <a:cs typeface="Arial" panose="020B0604020202020204" pitchFamily="34" charset="0"/>
              </a:rPr>
              <a:t>proiectul</a:t>
            </a:r>
            <a:r>
              <a:rPr lang="ro-RO" sz="3200" dirty="0">
                <a:latin typeface="Arial" panose="020B0604020202020204" pitchFamily="34" charset="0"/>
                <a:cs typeface="Arial" panose="020B0604020202020204" pitchFamily="34" charset="0"/>
              </a:rPr>
              <a:t> european Sustain-a-bite este relevant prin promovarea unor modele alimentare sustenabile și prin stimularea inovării în dezvoltarea de produse alimentare pe bază de proteine vegetale. </a:t>
            </a:r>
            <a:endParaRPr lang="en-US" sz="3200" dirty="0"/>
          </a:p>
        </p:txBody>
      </p:sp>
      <p:pic>
        <p:nvPicPr>
          <p:cNvPr id="36" name="Picture 35">
            <a:extLst>
              <a:ext uri="{FF2B5EF4-FFF2-40B4-BE49-F238E27FC236}">
                <a16:creationId xmlns:a16="http://schemas.microsoft.com/office/drawing/2014/main" id="{F55067DF-A3F9-9E36-4164-B4524AEF2F67}"/>
              </a:ext>
            </a:extLst>
          </p:cNvPr>
          <p:cNvPicPr>
            <a:picLocks noChangeAspect="1"/>
          </p:cNvPicPr>
          <p:nvPr/>
        </p:nvPicPr>
        <p:blipFill>
          <a:blip r:embed="rId5"/>
          <a:stretch>
            <a:fillRect/>
          </a:stretch>
        </p:blipFill>
        <p:spPr>
          <a:xfrm>
            <a:off x="14888616" y="20540311"/>
            <a:ext cx="15687675" cy="9303715"/>
          </a:xfrm>
          <a:prstGeom prst="rect">
            <a:avLst/>
          </a:prstGeom>
        </p:spPr>
      </p:pic>
      <p:pic>
        <p:nvPicPr>
          <p:cNvPr id="1028" name="Picture 4">
            <a:extLst>
              <a:ext uri="{FF2B5EF4-FFF2-40B4-BE49-F238E27FC236}">
                <a16:creationId xmlns:a16="http://schemas.microsoft.com/office/drawing/2014/main" id="{9AFCD921-B427-7964-E29C-CC6AA86DB5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14918" y="19621884"/>
            <a:ext cx="4114938" cy="836704"/>
          </a:xfrm>
          <a:prstGeom prst="rect">
            <a:avLst/>
          </a:prstGeom>
          <a:noFill/>
          <a:extLst>
            <a:ext uri="{909E8E84-426E-40DD-AFC4-6F175D3DCCD1}">
              <a14:hiddenFill xmlns:a14="http://schemas.microsoft.com/office/drawing/2010/main">
                <a:solidFill>
                  <a:srgbClr val="FFFFFF"/>
                </a:solidFill>
              </a14:hiddenFill>
            </a:ext>
          </a:extLst>
        </p:spPr>
      </p:pic>
      <p:sp>
        <p:nvSpPr>
          <p:cNvPr id="39" name="Arrow: Striped Right 38">
            <a:extLst>
              <a:ext uri="{FF2B5EF4-FFF2-40B4-BE49-F238E27FC236}">
                <a16:creationId xmlns:a16="http://schemas.microsoft.com/office/drawing/2014/main" id="{340B7F91-4E5B-71B4-7BFD-81DBA7BBA44C}"/>
              </a:ext>
            </a:extLst>
          </p:cNvPr>
          <p:cNvSpPr/>
          <p:nvPr/>
        </p:nvSpPr>
        <p:spPr>
          <a:xfrm>
            <a:off x="9861885" y="25251982"/>
            <a:ext cx="5026731" cy="1648176"/>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0" name="TextBox 39">
            <a:extLst>
              <a:ext uri="{FF2B5EF4-FFF2-40B4-BE49-F238E27FC236}">
                <a16:creationId xmlns:a16="http://schemas.microsoft.com/office/drawing/2014/main" id="{89643EA8-DCD2-08FB-0085-62B5EAC227A3}"/>
              </a:ext>
            </a:extLst>
          </p:cNvPr>
          <p:cNvSpPr txBox="1"/>
          <p:nvPr/>
        </p:nvSpPr>
        <p:spPr>
          <a:xfrm>
            <a:off x="9861886" y="24336315"/>
            <a:ext cx="4832309"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a:latin typeface="Arial" panose="020B0604020202020204" pitchFamily="34" charset="0"/>
                <a:cs typeface="Arial" panose="020B0604020202020204" pitchFamily="34" charset="0"/>
              </a:rPr>
              <a:t>De la </a:t>
            </a:r>
            <a:r>
              <a:rPr lang="en-US" sz="2800" dirty="0" err="1">
                <a:latin typeface="Arial" panose="020B0604020202020204" pitchFamily="34" charset="0"/>
                <a:cs typeface="Arial" panose="020B0604020202020204" pitchFamily="34" charset="0"/>
              </a:rPr>
              <a:t>producție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agricolă</a:t>
            </a:r>
            <a:r>
              <a:rPr lang="en-US" sz="2800" dirty="0">
                <a:latin typeface="Arial" panose="020B0604020202020204" pitchFamily="34" charset="0"/>
                <a:cs typeface="Arial" panose="020B0604020202020204" pitchFamily="34" charset="0"/>
              </a:rPr>
              <a:t> la </a:t>
            </a:r>
            <a:r>
              <a:rPr lang="en-US" sz="2800" dirty="0" err="1">
                <a:latin typeface="Arial" panose="020B0604020202020204" pitchFamily="34" charset="0"/>
                <a:cs typeface="Arial" panose="020B0604020202020204" pitchFamily="34" charset="0"/>
              </a:rPr>
              <a:t>consum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sustenabil</a:t>
            </a:r>
            <a:endParaRPr lang="en-US" sz="28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0AAD6A9F-E8D4-F7F9-D420-44CCF111A906}"/>
              </a:ext>
            </a:extLst>
          </p:cNvPr>
          <p:cNvSpPr txBox="1"/>
          <p:nvPr/>
        </p:nvSpPr>
        <p:spPr>
          <a:xfrm>
            <a:off x="15057084" y="30050209"/>
            <a:ext cx="15272772"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3200" dirty="0" err="1">
                <a:latin typeface="Arial" panose="020B0604020202020204" pitchFamily="34" charset="0"/>
                <a:cs typeface="Arial" panose="020B0604020202020204" pitchFamily="34" charset="0"/>
              </a:rPr>
              <a:t>Proiectul</a:t>
            </a:r>
            <a:r>
              <a:rPr lang="en-US" sz="3200" dirty="0">
                <a:latin typeface="Arial" panose="020B0604020202020204" pitchFamily="34" charset="0"/>
                <a:cs typeface="Arial" panose="020B0604020202020204" pitchFamily="34" charset="0"/>
              </a:rPr>
              <a:t> </a:t>
            </a:r>
            <a:r>
              <a:rPr lang="ro-RO" sz="3200" dirty="0">
                <a:latin typeface="Arial" panose="020B0604020202020204" pitchFamily="34" charset="0"/>
                <a:cs typeface="Arial" panose="020B0604020202020204" pitchFamily="34" charset="0"/>
              </a:rPr>
              <a:t>HEU Sustain-a-Bite</a:t>
            </a:r>
            <a:r>
              <a:rPr lang="ro-RO" sz="3200" dirty="0">
                <a:latin typeface="Arial" panose="020B0604020202020204" pitchFamily="34" charset="0"/>
                <a:ea typeface="Times New Roman" panose="02020603050405020304" pitchFamily="18" charset="0"/>
                <a:cs typeface="Arial" panose="020B0604020202020204" pitchFamily="34" charset="0"/>
              </a:rPr>
              <a:t>:</a:t>
            </a:r>
            <a:r>
              <a:rPr lang="en-US" sz="3200" dirty="0">
                <a:latin typeface="Arial" panose="020B0604020202020204" pitchFamily="34" charset="0"/>
                <a:ea typeface="Times New Roman" panose="02020603050405020304" pitchFamily="18" charset="0"/>
                <a:cs typeface="Arial" panose="020B0604020202020204" pitchFamily="34" charset="0"/>
              </a:rPr>
              <a:t> </a:t>
            </a:r>
            <a:r>
              <a:rPr lang="it-IT" sz="3200" dirty="0">
                <a:latin typeface="Arial" panose="020B0604020202020204" pitchFamily="34" charset="0"/>
                <a:cs typeface="Arial" panose="020B0604020202020204" pitchFamily="34" charset="0"/>
              </a:rPr>
              <a:t>Promovarea sănătății și a sustenabilității prin produse și procese alimentare inovatoare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oferă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cadrul</a:t>
            </a:r>
            <a:r>
              <a:rPr lang="en-US" sz="3200" dirty="0">
                <a:latin typeface="Arial" panose="020B0604020202020204" pitchFamily="34" charset="0"/>
                <a:cs typeface="Arial" panose="020B0604020202020204" pitchFamily="34" charset="0"/>
              </a:rPr>
              <a:t> pentru </a:t>
            </a:r>
            <a:r>
              <a:rPr lang="en-US" sz="3200" dirty="0" err="1">
                <a:latin typeface="Arial" panose="020B0604020202020204" pitchFamily="34" charset="0"/>
                <a:cs typeface="Arial" panose="020B0604020202020204" pitchFamily="34" charset="0"/>
              </a:rPr>
              <a:t>transformarea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leguminoaselor</a:t>
            </a:r>
            <a:r>
              <a:rPr lang="en-US" sz="3200" dirty="0">
                <a:latin typeface="Arial" panose="020B0604020202020204" pitchFamily="34" charset="0"/>
                <a:cs typeface="Arial" panose="020B0604020202020204" pitchFamily="34" charset="0"/>
              </a:rPr>
              <a:t> din </a:t>
            </a:r>
            <a:r>
              <a:rPr lang="en-US" sz="3200" dirty="0" err="1">
                <a:latin typeface="Arial" panose="020B0604020202020204" pitchFamily="34" charset="0"/>
                <a:cs typeface="Arial" panose="020B0604020202020204" pitchFamily="34" charset="0"/>
              </a:rPr>
              <a:t>materie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primă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subutilizată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în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produse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alimentare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inovatoare</a:t>
            </a:r>
            <a:r>
              <a:rPr lang="en-US" sz="3200" dirty="0">
                <a:latin typeface="Arial" panose="020B0604020202020204" pitchFamily="34" charset="0"/>
                <a:cs typeface="Arial" panose="020B0604020202020204" pitchFamily="34" charset="0"/>
              </a:rPr>
              <a:t> cu </a:t>
            </a:r>
            <a:r>
              <a:rPr lang="en-US" sz="3200" dirty="0" err="1">
                <a:latin typeface="Arial" panose="020B0604020202020204" pitchFamily="34" charset="0"/>
                <a:cs typeface="Arial" panose="020B0604020202020204" pitchFamily="34" charset="0"/>
              </a:rPr>
              <a:t>valoare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adăugată</a:t>
            </a:r>
            <a:r>
              <a:rPr lang="en-US" sz="3200" dirty="0">
                <a:latin typeface="Arial" panose="020B0604020202020204" pitchFamily="34" charset="0"/>
                <a:cs typeface="Arial" panose="020B0604020202020204" pitchFamily="34" charset="0"/>
              </a:rPr>
              <a:t>.</a:t>
            </a:r>
          </a:p>
        </p:txBody>
      </p:sp>
      <p:sp>
        <p:nvSpPr>
          <p:cNvPr id="42" name="TextBox 41">
            <a:extLst>
              <a:ext uri="{FF2B5EF4-FFF2-40B4-BE49-F238E27FC236}">
                <a16:creationId xmlns:a16="http://schemas.microsoft.com/office/drawing/2014/main" id="{6BAE42FE-F96C-E88D-9C95-AAA59DC12F99}"/>
              </a:ext>
            </a:extLst>
          </p:cNvPr>
          <p:cNvSpPr txBox="1"/>
          <p:nvPr/>
        </p:nvSpPr>
        <p:spPr>
          <a:xfrm>
            <a:off x="2393968" y="35813519"/>
            <a:ext cx="29438061" cy="646331"/>
          </a:xfrm>
          <a:prstGeom prst="rect">
            <a:avLst/>
          </a:prstGeom>
          <a:noFill/>
        </p:spPr>
        <p:txBody>
          <a:bodyPr wrap="square" rtlCol="0">
            <a:spAutoFit/>
          </a:bodyPr>
          <a:lstStyle/>
          <a:p>
            <a:r>
              <a:rPr lang="en-US" sz="3600" b="1" dirty="0">
                <a:latin typeface="Arial" charset="0"/>
                <a:ea typeface="Arial" charset="0"/>
                <a:cs typeface="Arial" charset="0"/>
              </a:rPr>
              <a:t>CONCLUZII</a:t>
            </a:r>
            <a:endParaRPr lang="ro-RO" sz="3600" b="1" dirty="0">
              <a:latin typeface="Arial" charset="0"/>
              <a:ea typeface="Arial" charset="0"/>
              <a:cs typeface="Arial" charset="0"/>
            </a:endParaRPr>
          </a:p>
        </p:txBody>
      </p:sp>
      <p:sp>
        <p:nvSpPr>
          <p:cNvPr id="43" name="TextBox 42">
            <a:extLst>
              <a:ext uri="{FF2B5EF4-FFF2-40B4-BE49-F238E27FC236}">
                <a16:creationId xmlns:a16="http://schemas.microsoft.com/office/drawing/2014/main" id="{31E20D06-3274-67D1-33BC-3EEB3850BE05}"/>
              </a:ext>
            </a:extLst>
          </p:cNvPr>
          <p:cNvSpPr txBox="1"/>
          <p:nvPr/>
        </p:nvSpPr>
        <p:spPr>
          <a:xfrm>
            <a:off x="2411776" y="36611699"/>
            <a:ext cx="27988870"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3200" dirty="0" err="1">
                <a:latin typeface="Arial" panose="020B0604020202020204" pitchFamily="34" charset="0"/>
                <a:cs typeface="Arial" panose="020B0604020202020204" pitchFamily="34" charset="0"/>
              </a:rPr>
              <a:t>Leguminoasele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reprezintă</a:t>
            </a:r>
            <a:r>
              <a:rPr lang="en-US" sz="3200" dirty="0">
                <a:latin typeface="Arial" panose="020B0604020202020204" pitchFamily="34" charset="0"/>
                <a:cs typeface="Arial" panose="020B0604020202020204" pitchFamily="34" charset="0"/>
              </a:rPr>
              <a:t> o </a:t>
            </a:r>
            <a:r>
              <a:rPr lang="en-US" sz="3200" dirty="0" err="1">
                <a:latin typeface="Arial" panose="020B0604020202020204" pitchFamily="34" charset="0"/>
                <a:cs typeface="Arial" panose="020B0604020202020204" pitchFamily="34" charset="0"/>
              </a:rPr>
              <a:t>resursă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strategică</a:t>
            </a:r>
            <a:r>
              <a:rPr lang="en-US" sz="3200" dirty="0">
                <a:latin typeface="Arial" panose="020B0604020202020204" pitchFamily="34" charset="0"/>
                <a:cs typeface="Arial" panose="020B0604020202020204" pitchFamily="34" charset="0"/>
              </a:rPr>
              <a:t> pentru </a:t>
            </a:r>
            <a:r>
              <a:rPr lang="en-US" sz="3200" dirty="0" err="1">
                <a:latin typeface="Arial" panose="020B0604020202020204" pitchFamily="34" charset="0"/>
                <a:cs typeface="Arial" panose="020B0604020202020204" pitchFamily="34" charset="0"/>
              </a:rPr>
              <a:t>tranziția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către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sisteme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agroalimentare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sustenabile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datorită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beneficiilor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agronomice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nutriționale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de </a:t>
            </a:r>
            <a:r>
              <a:rPr lang="en-US" sz="3200" dirty="0" err="1">
                <a:latin typeface="Arial" panose="020B0604020202020204" pitchFamily="34" charset="0"/>
                <a:cs typeface="Arial" panose="020B0604020202020204" pitchFamily="34" charset="0"/>
              </a:rPr>
              <a:t>mediu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Investițiile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în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infrastructură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agricolă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procesare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alimentară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cercetare-dezvoltare</a:t>
            </a:r>
            <a:r>
              <a:rPr lang="en-US" sz="3200" dirty="0">
                <a:latin typeface="Arial" panose="020B0604020202020204" pitchFamily="34" charset="0"/>
                <a:cs typeface="Arial" panose="020B0604020202020204" pitchFamily="34" charset="0"/>
              </a:rPr>
              <a:t> sunt </a:t>
            </a:r>
            <a:r>
              <a:rPr lang="en-US" sz="3200" dirty="0" err="1">
                <a:latin typeface="Arial" panose="020B0604020202020204" pitchFamily="34" charset="0"/>
                <a:cs typeface="Arial" panose="020B0604020202020204" pitchFamily="34" charset="0"/>
              </a:rPr>
              <a:t>esențiale</a:t>
            </a:r>
            <a:r>
              <a:rPr lang="en-US" sz="3200" dirty="0">
                <a:latin typeface="Arial" panose="020B0604020202020204" pitchFamily="34" charset="0"/>
                <a:cs typeface="Arial" panose="020B0604020202020204" pitchFamily="34" charset="0"/>
              </a:rPr>
              <a:t> pentru </a:t>
            </a:r>
            <a:r>
              <a:rPr lang="en-US" sz="3200" dirty="0" err="1">
                <a:latin typeface="Arial" panose="020B0604020202020204" pitchFamily="34" charset="0"/>
                <a:cs typeface="Arial" panose="020B0604020202020204" pitchFamily="34" charset="0"/>
              </a:rPr>
              <a:t>integrarea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eficientă</a:t>
            </a:r>
            <a:r>
              <a:rPr lang="en-US" sz="3200" dirty="0">
                <a:latin typeface="Arial" panose="020B0604020202020204" pitchFamily="34" charset="0"/>
                <a:cs typeface="Arial" panose="020B0604020202020204" pitchFamily="34" charset="0"/>
              </a:rPr>
              <a:t> a </a:t>
            </a:r>
            <a:r>
              <a:rPr lang="en-US" sz="3200" dirty="0" err="1">
                <a:latin typeface="Arial" panose="020B0604020202020204" pitchFamily="34" charset="0"/>
                <a:cs typeface="Arial" panose="020B0604020202020204" pitchFamily="34" charset="0"/>
              </a:rPr>
              <a:t>leguminoaselor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în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dieta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populației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și</a:t>
            </a:r>
            <a:r>
              <a:rPr lang="en-US" sz="3200" dirty="0">
                <a:latin typeface="Arial" panose="020B0604020202020204" pitchFamily="34" charset="0"/>
                <a:cs typeface="Arial" panose="020B0604020202020204" pitchFamily="34" charset="0"/>
              </a:rPr>
              <a:t> pentru </a:t>
            </a:r>
            <a:r>
              <a:rPr lang="en-US" sz="3200" dirty="0" err="1">
                <a:latin typeface="Arial" panose="020B0604020202020204" pitchFamily="34" charset="0"/>
                <a:cs typeface="Arial" panose="020B0604020202020204" pitchFamily="34" charset="0"/>
              </a:rPr>
              <a:t>susținerea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securității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alimentare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Aceasta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lucrare</a:t>
            </a:r>
            <a:r>
              <a:rPr lang="en-US" sz="3200" dirty="0">
                <a:latin typeface="Arial" panose="020B0604020202020204" pitchFamily="34" charset="0"/>
                <a:cs typeface="Arial" panose="020B0604020202020204" pitchFamily="34" charset="0"/>
              </a:rPr>
              <a:t> a </a:t>
            </a:r>
            <a:r>
              <a:rPr lang="en-US" sz="3200" dirty="0" err="1">
                <a:latin typeface="Arial" panose="020B0604020202020204" pitchFamily="34" charset="0"/>
                <a:cs typeface="Arial" panose="020B0604020202020204" pitchFamily="34" charset="0"/>
              </a:rPr>
              <a:t>primit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finan</a:t>
            </a:r>
            <a:r>
              <a:rPr lang="ro-RO" sz="3200" dirty="0" err="1">
                <a:latin typeface="Arial" panose="020B0604020202020204" pitchFamily="34" charset="0"/>
                <a:cs typeface="Arial" panose="020B0604020202020204" pitchFamily="34" charset="0"/>
              </a:rPr>
              <a:t>țare</a:t>
            </a:r>
            <a:r>
              <a:rPr lang="ro-RO" sz="3200" dirty="0">
                <a:latin typeface="Arial" panose="020B0604020202020204" pitchFamily="34" charset="0"/>
                <a:cs typeface="Arial" panose="020B0604020202020204" pitchFamily="34" charset="0"/>
              </a:rPr>
              <a:t> de la CE prin programul</a:t>
            </a:r>
            <a:r>
              <a:rPr lang="en-US" sz="3200" dirty="0">
                <a:latin typeface="Arial" panose="020B0604020202020204" pitchFamily="34" charset="0"/>
                <a:cs typeface="Arial" panose="020B0604020202020204" pitchFamily="34" charset="0"/>
              </a:rPr>
              <a:t> Horizon Europe Research and Innovation</a:t>
            </a:r>
            <a:r>
              <a:rPr lang="ro-RO" sz="3200" dirty="0">
                <a:latin typeface="Arial" panose="020B0604020202020204" pitchFamily="34" charset="0"/>
                <a:cs typeface="Arial" panose="020B0604020202020204" pitchFamily="34" charset="0"/>
              </a:rPr>
              <a:t> prin </a:t>
            </a:r>
            <a:r>
              <a:rPr lang="en-US" sz="3200" dirty="0">
                <a:latin typeface="Arial" panose="020B0604020202020204" pitchFamily="34" charset="0"/>
                <a:cs typeface="Arial" panose="020B0604020202020204" pitchFamily="34" charset="0"/>
              </a:rPr>
              <a:t>Grant Agreement No 101180399 </a:t>
            </a:r>
            <a:r>
              <a:rPr lang="ro-RO" sz="3200" dirty="0">
                <a:latin typeface="Arial" panose="020B0604020202020204" pitchFamily="34" charset="0"/>
                <a:cs typeface="Arial" panose="020B0604020202020204" pitchFamily="34" charset="0"/>
              </a:rPr>
              <a:t>si de la </a:t>
            </a:r>
            <a:r>
              <a:rPr lang="en-US" sz="3200" dirty="0">
                <a:latin typeface="Arial" panose="020B0604020202020204" pitchFamily="34" charset="0"/>
                <a:cs typeface="Arial" panose="020B0604020202020204" pitchFamily="34" charset="0"/>
              </a:rPr>
              <a:t>Swiss State Secretariat for Education, Research and Innovation (SERI).</a:t>
            </a:r>
          </a:p>
        </p:txBody>
      </p:sp>
      <p:sp>
        <p:nvSpPr>
          <p:cNvPr id="2" name="TextBox 1">
            <a:extLst>
              <a:ext uri="{FF2B5EF4-FFF2-40B4-BE49-F238E27FC236}">
                <a16:creationId xmlns:a16="http://schemas.microsoft.com/office/drawing/2014/main" id="{745C987F-D6A6-0AC2-56B5-8B151C8C0A0C}"/>
              </a:ext>
            </a:extLst>
          </p:cNvPr>
          <p:cNvSpPr txBox="1"/>
          <p:nvPr/>
        </p:nvSpPr>
        <p:spPr>
          <a:xfrm>
            <a:off x="15127874" y="32559632"/>
            <a:ext cx="15272772" cy="304698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o-RO" sz="3200" dirty="0">
                <a:latin typeface="Arial" panose="020B0604020202020204" pitchFamily="34" charset="0"/>
                <a:cs typeface="Arial" panose="020B0604020202020204" pitchFamily="34" charset="0"/>
              </a:rPr>
              <a:t>Tehnologiile inovatoare îmbunătățesc calitatea produselor vegetale</a:t>
            </a:r>
            <a:br>
              <a:rPr lang="ro-RO" sz="3200" dirty="0">
                <a:latin typeface="Arial" panose="020B0604020202020204" pitchFamily="34" charset="0"/>
                <a:cs typeface="Arial" panose="020B0604020202020204" pitchFamily="34" charset="0"/>
              </a:rPr>
            </a:br>
            <a:r>
              <a:rPr lang="ro-RO" sz="3200" dirty="0">
                <a:latin typeface="Arial" panose="020B0604020202020204" pitchFamily="34" charset="0"/>
                <a:cs typeface="Arial" panose="020B0604020202020204" pitchFamily="34" charset="0"/>
              </a:rPr>
              <a:t>✓ Fermentarea și </a:t>
            </a:r>
            <a:r>
              <a:rPr lang="ro-RO" sz="3200" dirty="0" err="1">
                <a:latin typeface="Arial" panose="020B0604020202020204" pitchFamily="34" charset="0"/>
                <a:cs typeface="Arial" panose="020B0604020202020204" pitchFamily="34" charset="0"/>
              </a:rPr>
              <a:t>bioactivarea</a:t>
            </a:r>
            <a:r>
              <a:rPr lang="ro-RO" sz="3200" dirty="0">
                <a:latin typeface="Arial" panose="020B0604020202020204" pitchFamily="34" charset="0"/>
                <a:cs typeface="Arial" panose="020B0604020202020204" pitchFamily="34" charset="0"/>
              </a:rPr>
              <a:t> cresc valoarea funcțională a alimentelor</a:t>
            </a:r>
            <a:br>
              <a:rPr lang="ro-RO" sz="3200" dirty="0">
                <a:latin typeface="Arial" panose="020B0604020202020204" pitchFamily="34" charset="0"/>
                <a:cs typeface="Arial" panose="020B0604020202020204" pitchFamily="34" charset="0"/>
              </a:rPr>
            </a:br>
            <a:r>
              <a:rPr lang="ro-RO" sz="3200" dirty="0">
                <a:latin typeface="Arial" panose="020B0604020202020204" pitchFamily="34" charset="0"/>
                <a:cs typeface="Arial" panose="020B0604020202020204" pitchFamily="34" charset="0"/>
              </a:rPr>
              <a:t>✓ Procesele non-termice reduc consumul de energie și apă</a:t>
            </a:r>
            <a:br>
              <a:rPr lang="ro-RO" sz="3200" dirty="0">
                <a:latin typeface="Arial" panose="020B0604020202020204" pitchFamily="34" charset="0"/>
                <a:cs typeface="Arial" panose="020B0604020202020204" pitchFamily="34" charset="0"/>
              </a:rPr>
            </a:br>
            <a:r>
              <a:rPr lang="ro-RO" sz="3200" dirty="0">
                <a:latin typeface="Arial" panose="020B0604020202020204" pitchFamily="34" charset="0"/>
                <a:cs typeface="Arial" panose="020B0604020202020204" pitchFamily="34" charset="0"/>
              </a:rPr>
              <a:t>✓ Valorificarea resurselor secundare reduce deșeurile alimentare</a:t>
            </a:r>
            <a:br>
              <a:rPr lang="ro-RO" sz="3200" dirty="0">
                <a:latin typeface="Arial" panose="020B0604020202020204" pitchFamily="34" charset="0"/>
                <a:cs typeface="Arial" panose="020B0604020202020204" pitchFamily="34" charset="0"/>
              </a:rPr>
            </a:br>
            <a:r>
              <a:rPr lang="ro-RO" sz="3200" dirty="0">
                <a:latin typeface="Arial" panose="020B0604020202020204" pitchFamily="34" charset="0"/>
                <a:cs typeface="Arial" panose="020B0604020202020204" pitchFamily="34" charset="0"/>
              </a:rPr>
              <a:t>✓ Produsele inovatoare pot crește acceptarea consumatorilor pentru diete sustenabile</a:t>
            </a:r>
          </a:p>
        </p:txBody>
      </p:sp>
      <p:pic>
        <p:nvPicPr>
          <p:cNvPr id="5" name="Picture 4">
            <a:extLst>
              <a:ext uri="{FF2B5EF4-FFF2-40B4-BE49-F238E27FC236}">
                <a16:creationId xmlns:a16="http://schemas.microsoft.com/office/drawing/2014/main" id="{126C8AE0-AFE2-247A-50F8-4704E59F0136}"/>
              </a:ext>
            </a:extLst>
          </p:cNvPr>
          <p:cNvPicPr>
            <a:picLocks noChangeAspect="1"/>
          </p:cNvPicPr>
          <p:nvPr/>
        </p:nvPicPr>
        <p:blipFill rotWithShape="1">
          <a:blip r:embed="rId7">
            <a:extLst>
              <a:ext uri="{28A0092B-C50C-407E-A947-70E740481C1C}">
                <a14:useLocalDpi xmlns:a14="http://schemas.microsoft.com/office/drawing/2010/main" val="0"/>
              </a:ext>
            </a:extLst>
          </a:blip>
          <a:srcRect t="34004" r="19317" b="1811"/>
          <a:stretch>
            <a:fillRect/>
          </a:stretch>
        </p:blipFill>
        <p:spPr bwMode="auto">
          <a:xfrm>
            <a:off x="9897694" y="33209341"/>
            <a:ext cx="4715856" cy="2500686"/>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26D4B6A-F078-9105-8031-D3B3816BF8A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70314" y="20661653"/>
            <a:ext cx="4353408" cy="2901861"/>
          </a:xfrm>
          <a:prstGeom prst="rect">
            <a:avLst/>
          </a:prstGeom>
          <a:noFill/>
        </p:spPr>
      </p:pic>
    </p:spTree>
    <p:extLst>
      <p:ext uri="{BB962C8B-B14F-4D97-AF65-F5344CB8AC3E}">
        <p14:creationId xmlns:p14="http://schemas.microsoft.com/office/powerpoint/2010/main" val="147823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2888" y="5900769"/>
            <a:ext cx="32396400" cy="0"/>
          </a:xfrm>
          <a:prstGeom prst="line">
            <a:avLst/>
          </a:prstGeom>
          <a:ln w="1270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67660" y="10016245"/>
            <a:ext cx="28776842" cy="707886"/>
          </a:xfrm>
          <a:prstGeom prst="rect">
            <a:avLst/>
          </a:prstGeom>
          <a:noFill/>
        </p:spPr>
        <p:txBody>
          <a:bodyPr wrap="square" rtlCol="0">
            <a:spAutoFit/>
          </a:bodyPr>
          <a:lstStyle/>
          <a:p>
            <a:r>
              <a:rPr lang="ro-RO" sz="4000" b="1" dirty="0">
                <a:latin typeface="Arial" charset="0"/>
                <a:ea typeface="Arial" charset="0"/>
                <a:cs typeface="Arial" charset="0"/>
              </a:rPr>
              <a:t>INTRODUCTION:</a:t>
            </a:r>
            <a:r>
              <a:rPr lang="en-US" sz="4000" b="1" dirty="0">
                <a:latin typeface="Arial" charset="0"/>
                <a:ea typeface="Arial" charset="0"/>
                <a:cs typeface="Arial" charset="0"/>
              </a:rPr>
              <a:t> </a:t>
            </a:r>
            <a:endParaRPr lang="ro-RO" sz="4000" b="1" dirty="0">
              <a:latin typeface="Arial" charset="0"/>
              <a:ea typeface="Arial" charset="0"/>
              <a:cs typeface="Arial" charset="0"/>
            </a:endParaRPr>
          </a:p>
        </p:txBody>
      </p:sp>
      <p:sp>
        <p:nvSpPr>
          <p:cNvPr id="21" name="TextBox 20"/>
          <p:cNvSpPr txBox="1"/>
          <p:nvPr/>
        </p:nvSpPr>
        <p:spPr>
          <a:xfrm>
            <a:off x="1967660" y="13979543"/>
            <a:ext cx="28359197" cy="707886"/>
          </a:xfrm>
          <a:prstGeom prst="rect">
            <a:avLst/>
          </a:prstGeom>
          <a:noFill/>
        </p:spPr>
        <p:txBody>
          <a:bodyPr wrap="square" rtlCol="0">
            <a:spAutoFit/>
          </a:bodyPr>
          <a:lstStyle/>
          <a:p>
            <a:r>
              <a:rPr lang="ro-RO" sz="4000" b="1" dirty="0">
                <a:latin typeface="Arial" charset="0"/>
                <a:ea typeface="Arial" charset="0"/>
                <a:cs typeface="Arial" charset="0"/>
              </a:rPr>
              <a:t>MATERIAL ŞI METHODS</a:t>
            </a:r>
          </a:p>
        </p:txBody>
      </p:sp>
      <p:sp>
        <p:nvSpPr>
          <p:cNvPr id="22" name="TextBox 21"/>
          <p:cNvSpPr txBox="1"/>
          <p:nvPr/>
        </p:nvSpPr>
        <p:spPr>
          <a:xfrm>
            <a:off x="2047975" y="17985498"/>
            <a:ext cx="29438061" cy="707886"/>
          </a:xfrm>
          <a:prstGeom prst="rect">
            <a:avLst/>
          </a:prstGeom>
          <a:noFill/>
        </p:spPr>
        <p:txBody>
          <a:bodyPr wrap="square" rtlCol="0">
            <a:spAutoFit/>
          </a:bodyPr>
          <a:lstStyle/>
          <a:p>
            <a:r>
              <a:rPr lang="ro-RO" sz="4000" b="1" dirty="0">
                <a:latin typeface="Arial" charset="0"/>
                <a:ea typeface="Arial" charset="0"/>
                <a:cs typeface="Arial" charset="0"/>
              </a:rPr>
              <a:t>RESULTS AND DISCUSSIONS </a:t>
            </a:r>
          </a:p>
        </p:txBody>
      </p:sp>
      <p:sp>
        <p:nvSpPr>
          <p:cNvPr id="23" name="TextBox 22"/>
          <p:cNvSpPr txBox="1"/>
          <p:nvPr/>
        </p:nvSpPr>
        <p:spPr>
          <a:xfrm>
            <a:off x="1957960" y="36515389"/>
            <a:ext cx="28359198" cy="707886"/>
          </a:xfrm>
          <a:prstGeom prst="rect">
            <a:avLst/>
          </a:prstGeom>
          <a:noFill/>
        </p:spPr>
        <p:txBody>
          <a:bodyPr wrap="square" rtlCol="0">
            <a:spAutoFit/>
          </a:bodyPr>
          <a:lstStyle/>
          <a:p>
            <a:r>
              <a:rPr lang="ro-RO" sz="4000" b="1" dirty="0">
                <a:latin typeface="Arial" charset="0"/>
                <a:ea typeface="Arial" charset="0"/>
                <a:cs typeface="Arial" charset="0"/>
              </a:rPr>
              <a:t>CONCLUSIONS</a:t>
            </a:r>
          </a:p>
        </p:txBody>
      </p:sp>
      <p:cxnSp>
        <p:nvCxnSpPr>
          <p:cNvPr id="24" name="Straight Connector 23"/>
          <p:cNvCxnSpPr/>
          <p:nvPr/>
        </p:nvCxnSpPr>
        <p:spPr>
          <a:xfrm>
            <a:off x="2888" y="5982059"/>
            <a:ext cx="32396400"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88" y="6123345"/>
            <a:ext cx="323964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74336" y="1684421"/>
            <a:ext cx="21945600" cy="4708981"/>
          </a:xfrm>
          <a:prstGeom prst="rect">
            <a:avLst/>
          </a:prstGeom>
          <a:noFill/>
        </p:spPr>
        <p:txBody>
          <a:bodyPr wrap="square" rtlCol="0">
            <a:spAutoFit/>
          </a:bodyPr>
          <a:lstStyle/>
          <a:p>
            <a:pPr algn="ctr"/>
            <a:r>
              <a:rPr lang="en-US" sz="6000" b="1" dirty="0">
                <a:latin typeface="Arial Black" panose="020B0A04020102020204" pitchFamily="34" charset="0"/>
              </a:rPr>
              <a:t>The 5th Edition of the Annual Conference</a:t>
            </a:r>
          </a:p>
          <a:p>
            <a:pPr algn="ctr"/>
            <a:r>
              <a:rPr lang="en-US" sz="6000" b="1" dirty="0">
                <a:latin typeface="Arial Black" panose="020B0A04020102020204" pitchFamily="34" charset="0"/>
              </a:rPr>
              <a:t>“Romanian agricultural and forestry research: achievements and </a:t>
            </a:r>
            <a:r>
              <a:rPr lang="en-US" sz="6000" b="1" dirty="0" err="1">
                <a:latin typeface="Arial Black" panose="020B0A04020102020204" pitchFamily="34" charset="0"/>
              </a:rPr>
              <a:t>prospectives</a:t>
            </a:r>
            <a:r>
              <a:rPr lang="en-US" sz="6000" b="1" dirty="0">
                <a:latin typeface="Arial Black" panose="020B0A04020102020204" pitchFamily="34" charset="0"/>
              </a:rPr>
              <a:t>” </a:t>
            </a:r>
            <a:endParaRPr lang="ro-RO" sz="6000" b="1" dirty="0">
              <a:latin typeface="Arial Black" panose="020B0A04020102020204" pitchFamily="34" charset="0"/>
            </a:endParaRPr>
          </a:p>
          <a:p>
            <a:pPr algn="ctr"/>
            <a:r>
              <a:rPr lang="en-US" sz="6000" b="1" dirty="0">
                <a:latin typeface="Arial Black" panose="020B0A04020102020204" pitchFamily="34" charset="0"/>
              </a:rPr>
              <a:t>May 28, 2026</a:t>
            </a:r>
          </a:p>
          <a:p>
            <a:endParaRPr lang="en-US" sz="6000" dirty="0"/>
          </a:p>
        </p:txBody>
      </p:sp>
      <p:pic>
        <p:nvPicPr>
          <p:cNvPr id="26" name="Picture 25"/>
          <p:cNvPicPr/>
          <p:nvPr/>
        </p:nvPicPr>
        <p:blipFill>
          <a:blip r:embed="rId2">
            <a:extLst>
              <a:ext uri="{28A0092B-C50C-407E-A947-70E740481C1C}">
                <a14:useLocalDpi xmlns:a14="http://schemas.microsoft.com/office/drawing/2010/main" val="0"/>
              </a:ext>
            </a:extLst>
          </a:blip>
          <a:srcRect/>
          <a:stretch>
            <a:fillRect/>
          </a:stretch>
        </p:blipFill>
        <p:spPr bwMode="auto">
          <a:xfrm>
            <a:off x="2069432" y="1347537"/>
            <a:ext cx="2904903" cy="4023330"/>
          </a:xfrm>
          <a:prstGeom prst="rect">
            <a:avLst/>
          </a:prstGeom>
          <a:noFill/>
        </p:spPr>
      </p:pic>
      <p:sp>
        <p:nvSpPr>
          <p:cNvPr id="2" name="TextBox 1">
            <a:extLst>
              <a:ext uri="{FF2B5EF4-FFF2-40B4-BE49-F238E27FC236}">
                <a16:creationId xmlns:a16="http://schemas.microsoft.com/office/drawing/2014/main" id="{FB3F867C-1306-CDE5-672A-CE49EC8115B0}"/>
              </a:ext>
            </a:extLst>
          </p:cNvPr>
          <p:cNvSpPr txBox="1"/>
          <p:nvPr/>
        </p:nvSpPr>
        <p:spPr>
          <a:xfrm>
            <a:off x="2433073" y="6525493"/>
            <a:ext cx="28776842" cy="1938992"/>
          </a:xfrm>
          <a:prstGeom prst="rect">
            <a:avLst/>
          </a:prstGeom>
          <a:noFill/>
        </p:spPr>
        <p:txBody>
          <a:bodyPr wrap="square" rtlCol="0">
            <a:spAutoFit/>
          </a:bodyPr>
          <a:lstStyle/>
          <a:p>
            <a:pPr algn="ctr"/>
            <a:r>
              <a:rPr lang="ro-RO" sz="6000" b="1" dirty="0">
                <a:latin typeface="Arial" panose="020B0604020202020204" pitchFamily="34" charset="0"/>
                <a:cs typeface="Arial" panose="020B0604020202020204" pitchFamily="34" charset="0"/>
              </a:rPr>
              <a:t>Legumes in Romania: between high agricultural potential and strategic role in food security</a:t>
            </a:r>
            <a:endParaRPr lang="en-US" sz="6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56603F3-C81A-3427-FC90-CA0AE1B4121C}"/>
              </a:ext>
            </a:extLst>
          </p:cNvPr>
          <p:cNvSpPr txBox="1"/>
          <p:nvPr/>
        </p:nvSpPr>
        <p:spPr>
          <a:xfrm>
            <a:off x="3144632" y="8536991"/>
            <a:ext cx="28359197" cy="1200329"/>
          </a:xfrm>
          <a:prstGeom prst="rect">
            <a:avLst/>
          </a:prstGeom>
          <a:noFill/>
        </p:spPr>
        <p:txBody>
          <a:bodyPr wrap="square" rtlCol="0">
            <a:spAutoFit/>
          </a:bodyPr>
          <a:lstStyle/>
          <a:p>
            <a:pPr algn="r"/>
            <a:r>
              <a:rPr lang="en-US" sz="3600" b="1" dirty="0" err="1">
                <a:latin typeface="Arial" panose="020B0604020202020204" pitchFamily="34" charset="0"/>
                <a:ea typeface="Arial" charset="0"/>
                <a:cs typeface="Arial" panose="020B0604020202020204" pitchFamily="34" charset="0"/>
              </a:rPr>
              <a:t>Autori</a:t>
            </a:r>
            <a:r>
              <a:rPr lang="ro-RO" sz="3600" b="1" dirty="0">
                <a:latin typeface="Arial" panose="020B0604020202020204" pitchFamily="34" charset="0"/>
                <a:ea typeface="Arial" charset="0"/>
                <a:cs typeface="Arial" panose="020B0604020202020204" pitchFamily="34" charset="0"/>
              </a:rPr>
              <a:t>: </a:t>
            </a:r>
            <a:r>
              <a:rPr lang="ro-RO" sz="3600" b="1" dirty="0">
                <a:latin typeface="Arial" panose="020B0604020202020204" pitchFamily="34" charset="0"/>
                <a:cs typeface="Arial" panose="020B0604020202020204" pitchFamily="34" charset="0"/>
              </a:rPr>
              <a:t>Denisa Eglantina DUȚĂ, Nastasia BELC</a:t>
            </a:r>
            <a:endParaRPr lang="en-US" sz="3600" b="1" baseline="30000" dirty="0">
              <a:latin typeface="Arial" panose="020B0604020202020204" pitchFamily="34" charset="0"/>
              <a:cs typeface="Arial" panose="020B0604020202020204" pitchFamily="34" charset="0"/>
            </a:endParaRPr>
          </a:p>
          <a:p>
            <a:pPr algn="r"/>
            <a:r>
              <a:rPr lang="ro-RO" sz="3600" baseline="30000" dirty="0">
                <a:latin typeface="Arial" panose="020B0604020202020204" pitchFamily="34" charset="0"/>
                <a:cs typeface="Arial" panose="020B0604020202020204" pitchFamily="34" charset="0"/>
              </a:rPr>
              <a:t> </a:t>
            </a:r>
            <a:r>
              <a:rPr lang="ro-RO" sz="3600" dirty="0">
                <a:latin typeface="Arial" panose="020B0604020202020204" pitchFamily="34" charset="0"/>
                <a:cs typeface="Arial" panose="020B0604020202020204" pitchFamily="34" charset="0"/>
              </a:rPr>
              <a:t>Institutul Național de Cercetare-Dezvoltare pentru Bioresurse Alimentare IBA București </a:t>
            </a:r>
            <a:endParaRPr lang="en-US" sz="3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2389374-9B02-A486-6208-2D2AB1C86232}"/>
              </a:ext>
            </a:extLst>
          </p:cNvPr>
          <p:cNvSpPr txBox="1"/>
          <p:nvPr/>
        </p:nvSpPr>
        <p:spPr>
          <a:xfrm>
            <a:off x="2003368" y="11029457"/>
            <a:ext cx="28776842" cy="25545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3200" dirty="0">
                <a:latin typeface="Arial" panose="020B0604020202020204" pitchFamily="34" charset="0"/>
                <a:cs typeface="Arial" panose="020B0604020202020204" pitchFamily="34" charset="0"/>
              </a:rPr>
              <a:t>Legumes represent a strategic resource for the transition to sustainable agri-food systems, due to their high nutritional value and contribution to soil health through biological nitrogen fixation. In Romania, although there is a significant agricultural potential for the cultivation of legumes, their integration into the food chain remains limited, being characterized by imbalances between production, processing and consumption. The paper analyzes the current situation of the production and consumption of legumes in Romania, highlighting the main limitations and opportunities for development. In this context, the European project Sustain-a-bite is relevant by promoting sustainable food patterns and by stimulating innovation in the development of food products based on plant proteins.</a:t>
            </a:r>
            <a:endParaRPr lang="en-US" sz="3200" dirty="0"/>
          </a:p>
        </p:txBody>
      </p:sp>
      <p:sp>
        <p:nvSpPr>
          <p:cNvPr id="5" name="TextBox 4">
            <a:extLst>
              <a:ext uri="{FF2B5EF4-FFF2-40B4-BE49-F238E27FC236}">
                <a16:creationId xmlns:a16="http://schemas.microsoft.com/office/drawing/2014/main" id="{7548B838-F062-551C-2665-3B22D82409EE}"/>
              </a:ext>
            </a:extLst>
          </p:cNvPr>
          <p:cNvSpPr txBox="1"/>
          <p:nvPr/>
        </p:nvSpPr>
        <p:spPr>
          <a:xfrm>
            <a:off x="2003368" y="14895418"/>
            <a:ext cx="28710778" cy="25545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a:latin typeface="Arial" panose="020B0604020202020204" pitchFamily="34" charset="0"/>
                <a:cs typeface="Arial" panose="020B0604020202020204" pitchFamily="34" charset="0"/>
              </a:rPr>
              <a:t>The study was conducted through a descriptive and exploratory analysis of the current situation of the legume sector in Romania, with a focus on agricultural production, food processing and consumption. Secondary data from official national and European sources were used, including statistical reports on agricultural production, trade and food consumption, as well as strategic documents relevant to sustainable agri-food systems. In addition, a contextual analysis of the contribution of the European project Sustain-a-bite to the promotion of sustainable diets and the development of innovative food products based on plant proteins was carried out.</a:t>
            </a:r>
            <a:endParaRPr lang="ro-RO"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2968F3F-3B14-A664-0406-5A1D768EE04D}"/>
              </a:ext>
            </a:extLst>
          </p:cNvPr>
          <p:cNvSpPr txBox="1"/>
          <p:nvPr/>
        </p:nvSpPr>
        <p:spPr>
          <a:xfrm>
            <a:off x="1957960" y="18958841"/>
            <a:ext cx="28710778" cy="58477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latin typeface="Arial" panose="020B0604020202020204" pitchFamily="34" charset="0"/>
                <a:cs typeface="Arial" panose="020B0604020202020204" pitchFamily="34" charset="0"/>
              </a:rPr>
              <a:t>Analysis of the legume sector in Romania (2015–2024), with a focus on production, yields and trade balance</a:t>
            </a:r>
            <a:endParaRPr lang="ro-RO"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36AA170-2DBC-4DA5-E1C7-E1B6C10E357F}"/>
              </a:ext>
            </a:extLst>
          </p:cNvPr>
          <p:cNvPicPr>
            <a:picLocks noChangeAspect="1"/>
          </p:cNvPicPr>
          <p:nvPr/>
        </p:nvPicPr>
        <p:blipFill rotWithShape="1">
          <a:blip r:embed="rId3">
            <a:extLst>
              <a:ext uri="{28A0092B-C50C-407E-A947-70E740481C1C}">
                <a14:useLocalDpi xmlns:a14="http://schemas.microsoft.com/office/drawing/2010/main" val="0"/>
              </a:ext>
            </a:extLst>
          </a:blip>
          <a:srcRect l="882" t="20928" r="66115" b="45365"/>
          <a:stretch>
            <a:fillRect/>
          </a:stretch>
        </p:blipFill>
        <p:spPr bwMode="auto">
          <a:xfrm>
            <a:off x="1957960" y="19862485"/>
            <a:ext cx="7591426" cy="5403702"/>
          </a:xfrm>
          <a:prstGeom prst="rect">
            <a:avLst/>
          </a:prstGeom>
          <a:ln/>
          <a:extLst>
            <a:ext uri="{53640926-AAD7-44D8-BBD7-CCE9431645EC}">
              <a14:shadowObscured xmlns:a14="http://schemas.microsoft.com/office/drawing/2010/main"/>
            </a:ext>
          </a:extLst>
        </p:spPr>
        <p:style>
          <a:lnRef idx="2">
            <a:schemeClr val="accent6"/>
          </a:lnRef>
          <a:fillRef idx="1">
            <a:schemeClr val="lt1"/>
          </a:fillRef>
          <a:effectRef idx="0">
            <a:schemeClr val="accent6"/>
          </a:effectRef>
          <a:fontRef idx="minor">
            <a:schemeClr val="dk1"/>
          </a:fontRef>
        </p:style>
      </p:pic>
      <p:pic>
        <p:nvPicPr>
          <p:cNvPr id="8" name="Picture 7">
            <a:extLst>
              <a:ext uri="{FF2B5EF4-FFF2-40B4-BE49-F238E27FC236}">
                <a16:creationId xmlns:a16="http://schemas.microsoft.com/office/drawing/2014/main" id="{71A170AC-86E7-5D75-7DE5-318F68AB0107}"/>
              </a:ext>
            </a:extLst>
          </p:cNvPr>
          <p:cNvPicPr>
            <a:picLocks noChangeAspect="1"/>
          </p:cNvPicPr>
          <p:nvPr/>
        </p:nvPicPr>
        <p:blipFill rotWithShape="1">
          <a:blip r:embed="rId3">
            <a:extLst>
              <a:ext uri="{28A0092B-C50C-407E-A947-70E740481C1C}">
                <a14:useLocalDpi xmlns:a14="http://schemas.microsoft.com/office/drawing/2010/main" val="0"/>
              </a:ext>
            </a:extLst>
          </a:blip>
          <a:srcRect l="33885" t="20168" r="34879" b="45365"/>
          <a:stretch>
            <a:fillRect/>
          </a:stretch>
        </p:blipFill>
        <p:spPr bwMode="auto">
          <a:xfrm>
            <a:off x="1865508" y="25370274"/>
            <a:ext cx="7802733" cy="5740055"/>
          </a:xfrm>
          <a:prstGeom prst="rect">
            <a:avLst/>
          </a:prstGeom>
          <a:ln/>
          <a:extLst>
            <a:ext uri="{53640926-AAD7-44D8-BBD7-CCE9431645EC}">
              <a14:shadowObscured xmlns:a14="http://schemas.microsoft.com/office/drawing/2010/main"/>
            </a:ext>
          </a:extLst>
        </p:spPr>
        <p:style>
          <a:lnRef idx="2">
            <a:schemeClr val="accent6"/>
          </a:lnRef>
          <a:fillRef idx="1">
            <a:schemeClr val="lt1"/>
          </a:fillRef>
          <a:effectRef idx="0">
            <a:schemeClr val="accent6"/>
          </a:effectRef>
          <a:fontRef idx="minor">
            <a:schemeClr val="dk1"/>
          </a:fontRef>
        </p:style>
      </p:pic>
      <p:pic>
        <p:nvPicPr>
          <p:cNvPr id="11" name="Picture 10">
            <a:extLst>
              <a:ext uri="{FF2B5EF4-FFF2-40B4-BE49-F238E27FC236}">
                <a16:creationId xmlns:a16="http://schemas.microsoft.com/office/drawing/2014/main" id="{CDCF7928-112A-4D7E-3E6D-DB3C6C85D2E6}"/>
              </a:ext>
            </a:extLst>
          </p:cNvPr>
          <p:cNvPicPr>
            <a:picLocks noChangeAspect="1"/>
          </p:cNvPicPr>
          <p:nvPr/>
        </p:nvPicPr>
        <p:blipFill>
          <a:blip r:embed="rId4"/>
          <a:srcRect t="11525"/>
          <a:stretch>
            <a:fillRect/>
          </a:stretch>
        </p:blipFill>
        <p:spPr>
          <a:xfrm>
            <a:off x="1911734" y="31187265"/>
            <a:ext cx="7683877" cy="4967157"/>
          </a:xfrm>
          <a:prstGeom prst="rect">
            <a:avLst/>
          </a:prstGeom>
        </p:spPr>
        <p:style>
          <a:lnRef idx="2">
            <a:schemeClr val="accent6"/>
          </a:lnRef>
          <a:fillRef idx="1">
            <a:schemeClr val="lt1"/>
          </a:fillRef>
          <a:effectRef idx="0">
            <a:schemeClr val="accent6"/>
          </a:effectRef>
          <a:fontRef idx="minor">
            <a:schemeClr val="dk1"/>
          </a:fontRef>
        </p:style>
      </p:pic>
      <p:sp>
        <p:nvSpPr>
          <p:cNvPr id="13" name="Arrow: Striped Right 12">
            <a:extLst>
              <a:ext uri="{FF2B5EF4-FFF2-40B4-BE49-F238E27FC236}">
                <a16:creationId xmlns:a16="http://schemas.microsoft.com/office/drawing/2014/main" id="{A9DAAE52-A785-EE8B-B3AC-8598540C148D}"/>
              </a:ext>
            </a:extLst>
          </p:cNvPr>
          <p:cNvSpPr/>
          <p:nvPr/>
        </p:nvSpPr>
        <p:spPr>
          <a:xfrm>
            <a:off x="9820362" y="25446420"/>
            <a:ext cx="4715856" cy="1648176"/>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27" name="Picture 26">
            <a:extLst>
              <a:ext uri="{FF2B5EF4-FFF2-40B4-BE49-F238E27FC236}">
                <a16:creationId xmlns:a16="http://schemas.microsoft.com/office/drawing/2014/main" id="{B7808B7B-1824-124C-23EC-A10BB2518A1F}"/>
              </a:ext>
            </a:extLst>
          </p:cNvPr>
          <p:cNvPicPr>
            <a:picLocks noChangeAspect="1"/>
          </p:cNvPicPr>
          <p:nvPr/>
        </p:nvPicPr>
        <p:blipFill rotWithShape="1">
          <a:blip r:embed="rId5">
            <a:extLst>
              <a:ext uri="{28A0092B-C50C-407E-A947-70E740481C1C}">
                <a14:useLocalDpi xmlns:a14="http://schemas.microsoft.com/office/drawing/2010/main" val="0"/>
              </a:ext>
            </a:extLst>
          </a:blip>
          <a:srcRect t="34004" r="19317" b="1811"/>
          <a:stretch>
            <a:fillRect/>
          </a:stretch>
        </p:blipFill>
        <p:spPr bwMode="auto">
          <a:xfrm>
            <a:off x="9820362" y="33607174"/>
            <a:ext cx="4430740" cy="2500686"/>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58B6FA44-1979-415C-1360-9732A495BB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97694" y="19907105"/>
            <a:ext cx="4353408" cy="2901861"/>
          </a:xfrm>
          <a:prstGeom prst="rect">
            <a:avLst/>
          </a:prstGeom>
          <a:noFill/>
        </p:spPr>
      </p:pic>
      <p:sp>
        <p:nvSpPr>
          <p:cNvPr id="29" name="TextBox 28">
            <a:extLst>
              <a:ext uri="{FF2B5EF4-FFF2-40B4-BE49-F238E27FC236}">
                <a16:creationId xmlns:a16="http://schemas.microsoft.com/office/drawing/2014/main" id="{A19210EB-C873-E5FE-7916-0E8532218CCF}"/>
              </a:ext>
            </a:extLst>
          </p:cNvPr>
          <p:cNvSpPr txBox="1"/>
          <p:nvPr/>
        </p:nvSpPr>
        <p:spPr>
          <a:xfrm>
            <a:off x="9897694" y="23275514"/>
            <a:ext cx="4353408"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a:latin typeface="Arial" panose="020B0604020202020204" pitchFamily="34" charset="0"/>
                <a:cs typeface="Arial" panose="020B0604020202020204" pitchFamily="34" charset="0"/>
              </a:rPr>
              <a:t>From agricultural production to sustainable consumption</a:t>
            </a:r>
            <a:endParaRPr lang="ro-RO" sz="32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11E8535-A5DF-5E0C-1163-D3153ABB9015}"/>
              </a:ext>
            </a:extLst>
          </p:cNvPr>
          <p:cNvSpPr txBox="1"/>
          <p:nvPr/>
        </p:nvSpPr>
        <p:spPr>
          <a:xfrm>
            <a:off x="9897694" y="27203400"/>
            <a:ext cx="4353408" cy="60016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a:latin typeface="Arial" panose="020B0604020202020204" pitchFamily="34" charset="0"/>
                <a:cs typeface="Arial" panose="020B0604020202020204" pitchFamily="34" charset="0"/>
              </a:rPr>
              <a:t>Increasing cultivated areas does not guarantee increased production</a:t>
            </a:r>
            <a:endParaRPr lang="ro-RO"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Drought significantly reduces yields</a:t>
            </a:r>
            <a:endParaRPr lang="ro-RO"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Soybeans have the best production stability</a:t>
            </a:r>
            <a:endParaRPr lang="ro-RO"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Romania exports raw materials and imports processed products</a:t>
            </a:r>
            <a:endParaRPr lang="ro-RO" sz="3200" dirty="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4C39DF07-3C32-EBC1-9017-4C43C4FFB9CA}"/>
              </a:ext>
            </a:extLst>
          </p:cNvPr>
          <p:cNvPicPr>
            <a:picLocks noChangeAspect="1"/>
          </p:cNvPicPr>
          <p:nvPr/>
        </p:nvPicPr>
        <p:blipFill>
          <a:blip r:embed="rId7"/>
          <a:srcRect t="4398" r="2602" b="4374"/>
          <a:stretch>
            <a:fillRect/>
          </a:stretch>
        </p:blipFill>
        <p:spPr>
          <a:xfrm>
            <a:off x="14480555" y="20028391"/>
            <a:ext cx="16299655" cy="9478137"/>
          </a:xfrm>
          <a:prstGeom prst="rect">
            <a:avLst/>
          </a:prstGeom>
        </p:spPr>
      </p:pic>
      <p:pic>
        <p:nvPicPr>
          <p:cNvPr id="34" name="Picture 4">
            <a:extLst>
              <a:ext uri="{FF2B5EF4-FFF2-40B4-BE49-F238E27FC236}">
                <a16:creationId xmlns:a16="http://schemas.microsoft.com/office/drawing/2014/main" id="{69721AB8-772A-6BFD-7F62-C7B9A1C85D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02220" y="18926230"/>
            <a:ext cx="4114938" cy="83670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07ADF4D-0DE4-6FB7-4740-FF0DD792F084}"/>
              </a:ext>
            </a:extLst>
          </p:cNvPr>
          <p:cNvSpPr txBox="1"/>
          <p:nvPr/>
        </p:nvSpPr>
        <p:spPr>
          <a:xfrm>
            <a:off x="14628906" y="30091966"/>
            <a:ext cx="11573314" cy="25545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3200" dirty="0">
                <a:latin typeface="Arial" panose="020B0604020202020204" pitchFamily="34" charset="0"/>
                <a:cs typeface="Arial" panose="020B0604020202020204" pitchFamily="34" charset="0"/>
              </a:rPr>
              <a:t>The HEU Sustain-a-Bite project: Promoting health and sustainability through innovative food products and processes provides the framework for transforming legumes from underutilized raw materials into innovative value-added food products.</a:t>
            </a:r>
            <a:endParaRPr lang="ro-RO" sz="32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CDBC2570-2687-0214-15F6-1366C94A804E}"/>
              </a:ext>
            </a:extLst>
          </p:cNvPr>
          <p:cNvSpPr txBox="1"/>
          <p:nvPr/>
        </p:nvSpPr>
        <p:spPr>
          <a:xfrm>
            <a:off x="14628906" y="33375407"/>
            <a:ext cx="16039831" cy="25545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a:latin typeface="Arial" panose="020B0604020202020204" pitchFamily="34" charset="0"/>
                <a:cs typeface="Arial" panose="020B0604020202020204" pitchFamily="34" charset="0"/>
              </a:rPr>
              <a:t>Innovative technologies improve the quality of plant products </a:t>
            </a:r>
            <a:endParaRPr lang="ro-RO"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Fermentation and bioactivation increase the functional value of foods </a:t>
            </a:r>
            <a:endParaRPr lang="ro-RO"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Non-thermal processes reduce energy and water consumption </a:t>
            </a:r>
            <a:endParaRPr lang="ro-RO"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Valorization of secondary resources reduces food waste </a:t>
            </a:r>
            <a:endParaRPr lang="ro-RO"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Innovative products can increase consumer acceptance of sustainable diets</a:t>
            </a:r>
            <a:endParaRPr lang="ro-RO" sz="32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BA3C229-B4E8-3986-7910-F9E20B2B3244}"/>
              </a:ext>
            </a:extLst>
          </p:cNvPr>
          <p:cNvSpPr txBox="1"/>
          <p:nvPr/>
        </p:nvSpPr>
        <p:spPr>
          <a:xfrm>
            <a:off x="1967660" y="37300211"/>
            <a:ext cx="28710778"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3200" dirty="0">
                <a:latin typeface="Arial" panose="020B0604020202020204" pitchFamily="34" charset="0"/>
                <a:cs typeface="Arial" panose="020B0604020202020204" pitchFamily="34" charset="0"/>
              </a:rPr>
              <a:t>Legumes represent a strategic resource for the transition to more sustainable agri-food systems, due to their agronomic, nutritional and environmental benefits. Investments in agricultural infrastructure, food processing and research and development are essential for the effective integration of legumes into the diet of the population and for supporting food security. This work received funding from the EC through the Horizon Europe Research and Innovation </a:t>
            </a:r>
            <a:r>
              <a:rPr lang="en-US" sz="3200" dirty="0" err="1">
                <a:latin typeface="Arial" panose="020B0604020202020204" pitchFamily="34" charset="0"/>
                <a:cs typeface="Arial" panose="020B0604020202020204" pitchFamily="34" charset="0"/>
              </a:rPr>
              <a:t>programme</a:t>
            </a:r>
            <a:r>
              <a:rPr lang="en-US" sz="3200" dirty="0">
                <a:latin typeface="Arial" panose="020B0604020202020204" pitchFamily="34" charset="0"/>
                <a:cs typeface="Arial" panose="020B0604020202020204" pitchFamily="34" charset="0"/>
              </a:rPr>
              <a:t> under Grant Agreement No 101180399 and from the Swiss State Secretariat for Education, Research and Innovation (SERI).</a:t>
            </a:r>
            <a:endParaRPr lang="ro-RO" sz="3200" dirty="0">
              <a:latin typeface="Arial" panose="020B060402020202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37813F83-A9E1-ECEF-5AEA-287BBD69EA8B}"/>
              </a:ext>
            </a:extLst>
          </p:cNvPr>
          <p:cNvPicPr>
            <a:picLocks noChangeAspect="1"/>
          </p:cNvPicPr>
          <p:nvPr/>
        </p:nvPicPr>
        <p:blipFill>
          <a:blip r:embed="rId9"/>
          <a:stretch>
            <a:fillRect/>
          </a:stretch>
        </p:blipFill>
        <p:spPr>
          <a:xfrm>
            <a:off x="26500927" y="29964019"/>
            <a:ext cx="4279283" cy="2852855"/>
          </a:xfrm>
          <a:prstGeom prst="rect">
            <a:avLst/>
          </a:prstGeom>
        </p:spPr>
      </p:pic>
      <p:pic>
        <p:nvPicPr>
          <p:cNvPr id="46" name="Picture 45">
            <a:extLst>
              <a:ext uri="{FF2B5EF4-FFF2-40B4-BE49-F238E27FC236}">
                <a16:creationId xmlns:a16="http://schemas.microsoft.com/office/drawing/2014/main" id="{0CEFED4C-8543-1465-7146-8B72AF43BE69}"/>
              </a:ext>
            </a:extLst>
          </p:cNvPr>
          <p:cNvPicPr>
            <a:picLocks noChangeAspect="1"/>
          </p:cNvPicPr>
          <p:nvPr/>
        </p:nvPicPr>
        <p:blipFill>
          <a:blip r:embed="rId10"/>
          <a:stretch>
            <a:fillRect/>
          </a:stretch>
        </p:blipFill>
        <p:spPr>
          <a:xfrm>
            <a:off x="26618501" y="95304"/>
            <a:ext cx="4591414" cy="4625669"/>
          </a:xfrm>
          <a:prstGeom prst="rect">
            <a:avLst/>
          </a:prstGeom>
        </p:spPr>
      </p:pic>
    </p:spTree>
    <p:extLst>
      <p:ext uri="{BB962C8B-B14F-4D97-AF65-F5344CB8AC3E}">
        <p14:creationId xmlns:p14="http://schemas.microsoft.com/office/powerpoint/2010/main" val="22605471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1458</TotalTime>
  <Words>985</Words>
  <Application>Microsoft Office PowerPoint</Application>
  <PresentationFormat>Custom</PresentationFormat>
  <Paragraphs>47</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Black</vt:lpstr>
      <vt:lpstr>Calibri</vt:lpstr>
      <vt:lpstr>Calibri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DD</cp:lastModifiedBy>
  <cp:revision>161</cp:revision>
  <cp:lastPrinted>2020-03-30T08:43:16Z</cp:lastPrinted>
  <dcterms:created xsi:type="dcterms:W3CDTF">2015-08-26T05:25:30Z</dcterms:created>
  <dcterms:modified xsi:type="dcterms:W3CDTF">2026-05-20T05:29:57Z</dcterms:modified>
</cp:coreProperties>
</file>